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699750"/>
  <p:notesSz cx="7556500" cy="1069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algn="just" marL="12700" marR="5080">
              <a:lnSpc>
                <a:spcPts val="960"/>
              </a:lnSpc>
              <a:spcBef>
                <a:spcPts val="10"/>
              </a:spcBef>
            </a:pPr>
            <a:r>
              <a:rPr dirty="0" spc="10"/>
              <a:t>Funded</a:t>
            </a:r>
            <a:r>
              <a:rPr dirty="0" spc="114"/>
              <a:t> </a:t>
            </a:r>
            <a:r>
              <a:rPr dirty="0" spc="10"/>
              <a:t>by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14"/>
              <a:t> </a:t>
            </a:r>
            <a:r>
              <a:rPr dirty="0" spc="10"/>
              <a:t>European</a:t>
            </a:r>
            <a:r>
              <a:rPr dirty="0" spc="120"/>
              <a:t> </a:t>
            </a:r>
            <a:r>
              <a:rPr dirty="0" spc="10"/>
              <a:t>Union.</a:t>
            </a:r>
            <a:r>
              <a:rPr dirty="0" spc="120"/>
              <a:t> </a:t>
            </a:r>
            <a:r>
              <a:rPr dirty="0" spc="10"/>
              <a:t>Views</a:t>
            </a:r>
            <a:r>
              <a:rPr dirty="0" spc="114"/>
              <a:t> </a:t>
            </a:r>
            <a:r>
              <a:rPr dirty="0" spc="10"/>
              <a:t>and</a:t>
            </a:r>
            <a:r>
              <a:rPr dirty="0" spc="120"/>
              <a:t> </a:t>
            </a:r>
            <a:r>
              <a:rPr dirty="0" spc="10"/>
              <a:t>opinions</a:t>
            </a:r>
            <a:r>
              <a:rPr dirty="0" spc="120"/>
              <a:t> </a:t>
            </a:r>
            <a:r>
              <a:rPr dirty="0" spc="10"/>
              <a:t>expressed</a:t>
            </a:r>
            <a:r>
              <a:rPr dirty="0" spc="114"/>
              <a:t> </a:t>
            </a:r>
            <a:r>
              <a:rPr dirty="0" spc="10"/>
              <a:t>are</a:t>
            </a:r>
            <a:r>
              <a:rPr dirty="0" spc="120"/>
              <a:t> </a:t>
            </a:r>
            <a:r>
              <a:rPr dirty="0" spc="10"/>
              <a:t>however</a:t>
            </a:r>
            <a:r>
              <a:rPr dirty="0" spc="120"/>
              <a:t> </a:t>
            </a:r>
            <a:r>
              <a:rPr dirty="0" spc="10"/>
              <a:t>those</a:t>
            </a:r>
            <a:r>
              <a:rPr dirty="0" spc="114"/>
              <a:t> </a:t>
            </a:r>
            <a:r>
              <a:rPr dirty="0" spc="10"/>
              <a:t>of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20"/>
              <a:t> </a:t>
            </a:r>
            <a:r>
              <a:rPr dirty="0" spc="10"/>
              <a:t>author(s)</a:t>
            </a:r>
            <a:r>
              <a:rPr dirty="0" spc="114"/>
              <a:t> </a:t>
            </a:r>
            <a:r>
              <a:rPr dirty="0" spc="-20"/>
              <a:t>only</a:t>
            </a:r>
            <a:r>
              <a:rPr dirty="0" spc="50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/>
              <a:t>do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9"/>
              <a:t> </a:t>
            </a:r>
            <a:r>
              <a:rPr dirty="0"/>
              <a:t>necessarily</a:t>
            </a:r>
            <a:r>
              <a:rPr dirty="0" spc="229"/>
              <a:t> </a:t>
            </a:r>
            <a:r>
              <a:rPr dirty="0"/>
              <a:t>reflect</a:t>
            </a:r>
            <a:r>
              <a:rPr dirty="0" spc="229"/>
              <a:t> </a:t>
            </a:r>
            <a:r>
              <a:rPr dirty="0"/>
              <a:t>those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 spc="50"/>
              <a:t>Union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/>
              <a:t>Education</a:t>
            </a:r>
            <a:r>
              <a:rPr dirty="0" spc="229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10"/>
              <a:t>Culture</a:t>
            </a:r>
            <a:r>
              <a:rPr dirty="0" spc="500"/>
              <a:t> </a:t>
            </a:r>
            <a:r>
              <a:rPr dirty="0"/>
              <a:t>Executive</a:t>
            </a:r>
            <a:r>
              <a:rPr dirty="0" spc="125"/>
              <a:t> </a:t>
            </a:r>
            <a:r>
              <a:rPr dirty="0"/>
              <a:t>Agency</a:t>
            </a:r>
            <a:r>
              <a:rPr dirty="0" spc="130"/>
              <a:t> </a:t>
            </a:r>
            <a:r>
              <a:rPr dirty="0"/>
              <a:t>(EACEA).</a:t>
            </a:r>
            <a:r>
              <a:rPr dirty="0" spc="125"/>
              <a:t> </a:t>
            </a:r>
            <a:r>
              <a:rPr dirty="0"/>
              <a:t>Neither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European</a:t>
            </a:r>
            <a:r>
              <a:rPr dirty="0" spc="130"/>
              <a:t> </a:t>
            </a:r>
            <a:r>
              <a:rPr dirty="0" spc="50"/>
              <a:t>Union</a:t>
            </a:r>
            <a:r>
              <a:rPr dirty="0" spc="125"/>
              <a:t> </a:t>
            </a:r>
            <a:r>
              <a:rPr dirty="0"/>
              <a:t>nor</a:t>
            </a:r>
            <a:r>
              <a:rPr dirty="0" spc="130"/>
              <a:t> </a:t>
            </a:r>
            <a:r>
              <a:rPr dirty="0"/>
              <a:t>EACEA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130"/>
              <a:t> </a:t>
            </a:r>
            <a:r>
              <a:rPr dirty="0"/>
              <a:t>be</a:t>
            </a:r>
            <a:r>
              <a:rPr dirty="0" spc="130"/>
              <a:t> </a:t>
            </a:r>
            <a:r>
              <a:rPr dirty="0"/>
              <a:t>held</a:t>
            </a:r>
            <a:r>
              <a:rPr dirty="0" spc="125"/>
              <a:t> </a:t>
            </a:r>
            <a:r>
              <a:rPr dirty="0"/>
              <a:t>responsible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-10"/>
              <a:t>them.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algn="just" marL="12700" marR="5080">
              <a:lnSpc>
                <a:spcPts val="960"/>
              </a:lnSpc>
              <a:spcBef>
                <a:spcPts val="10"/>
              </a:spcBef>
            </a:pPr>
            <a:r>
              <a:rPr dirty="0" spc="10"/>
              <a:t>Funded</a:t>
            </a:r>
            <a:r>
              <a:rPr dirty="0" spc="114"/>
              <a:t> </a:t>
            </a:r>
            <a:r>
              <a:rPr dirty="0" spc="10"/>
              <a:t>by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14"/>
              <a:t> </a:t>
            </a:r>
            <a:r>
              <a:rPr dirty="0" spc="10"/>
              <a:t>European</a:t>
            </a:r>
            <a:r>
              <a:rPr dirty="0" spc="120"/>
              <a:t> </a:t>
            </a:r>
            <a:r>
              <a:rPr dirty="0" spc="10"/>
              <a:t>Union.</a:t>
            </a:r>
            <a:r>
              <a:rPr dirty="0" spc="120"/>
              <a:t> </a:t>
            </a:r>
            <a:r>
              <a:rPr dirty="0" spc="10"/>
              <a:t>Views</a:t>
            </a:r>
            <a:r>
              <a:rPr dirty="0" spc="114"/>
              <a:t> </a:t>
            </a:r>
            <a:r>
              <a:rPr dirty="0" spc="10"/>
              <a:t>and</a:t>
            </a:r>
            <a:r>
              <a:rPr dirty="0" spc="120"/>
              <a:t> </a:t>
            </a:r>
            <a:r>
              <a:rPr dirty="0" spc="10"/>
              <a:t>opinions</a:t>
            </a:r>
            <a:r>
              <a:rPr dirty="0" spc="120"/>
              <a:t> </a:t>
            </a:r>
            <a:r>
              <a:rPr dirty="0" spc="10"/>
              <a:t>expressed</a:t>
            </a:r>
            <a:r>
              <a:rPr dirty="0" spc="114"/>
              <a:t> </a:t>
            </a:r>
            <a:r>
              <a:rPr dirty="0" spc="10"/>
              <a:t>are</a:t>
            </a:r>
            <a:r>
              <a:rPr dirty="0" spc="120"/>
              <a:t> </a:t>
            </a:r>
            <a:r>
              <a:rPr dirty="0" spc="10"/>
              <a:t>however</a:t>
            </a:r>
            <a:r>
              <a:rPr dirty="0" spc="120"/>
              <a:t> </a:t>
            </a:r>
            <a:r>
              <a:rPr dirty="0" spc="10"/>
              <a:t>those</a:t>
            </a:r>
            <a:r>
              <a:rPr dirty="0" spc="114"/>
              <a:t> </a:t>
            </a:r>
            <a:r>
              <a:rPr dirty="0" spc="10"/>
              <a:t>of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20"/>
              <a:t> </a:t>
            </a:r>
            <a:r>
              <a:rPr dirty="0" spc="10"/>
              <a:t>author(s)</a:t>
            </a:r>
            <a:r>
              <a:rPr dirty="0" spc="114"/>
              <a:t> </a:t>
            </a:r>
            <a:r>
              <a:rPr dirty="0" spc="-20"/>
              <a:t>only</a:t>
            </a:r>
            <a:r>
              <a:rPr dirty="0" spc="50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/>
              <a:t>do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9"/>
              <a:t> </a:t>
            </a:r>
            <a:r>
              <a:rPr dirty="0"/>
              <a:t>necessarily</a:t>
            </a:r>
            <a:r>
              <a:rPr dirty="0" spc="229"/>
              <a:t> </a:t>
            </a:r>
            <a:r>
              <a:rPr dirty="0"/>
              <a:t>reflect</a:t>
            </a:r>
            <a:r>
              <a:rPr dirty="0" spc="229"/>
              <a:t> </a:t>
            </a:r>
            <a:r>
              <a:rPr dirty="0"/>
              <a:t>those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 spc="50"/>
              <a:t>Union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/>
              <a:t>Education</a:t>
            </a:r>
            <a:r>
              <a:rPr dirty="0" spc="229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10"/>
              <a:t>Culture</a:t>
            </a:r>
            <a:r>
              <a:rPr dirty="0" spc="500"/>
              <a:t> </a:t>
            </a:r>
            <a:r>
              <a:rPr dirty="0"/>
              <a:t>Executive</a:t>
            </a:r>
            <a:r>
              <a:rPr dirty="0" spc="125"/>
              <a:t> </a:t>
            </a:r>
            <a:r>
              <a:rPr dirty="0"/>
              <a:t>Agency</a:t>
            </a:r>
            <a:r>
              <a:rPr dirty="0" spc="130"/>
              <a:t> </a:t>
            </a:r>
            <a:r>
              <a:rPr dirty="0"/>
              <a:t>(EACEA).</a:t>
            </a:r>
            <a:r>
              <a:rPr dirty="0" spc="125"/>
              <a:t> </a:t>
            </a:r>
            <a:r>
              <a:rPr dirty="0"/>
              <a:t>Neither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European</a:t>
            </a:r>
            <a:r>
              <a:rPr dirty="0" spc="130"/>
              <a:t> </a:t>
            </a:r>
            <a:r>
              <a:rPr dirty="0" spc="50"/>
              <a:t>Union</a:t>
            </a:r>
            <a:r>
              <a:rPr dirty="0" spc="125"/>
              <a:t> </a:t>
            </a:r>
            <a:r>
              <a:rPr dirty="0"/>
              <a:t>nor</a:t>
            </a:r>
            <a:r>
              <a:rPr dirty="0" spc="130"/>
              <a:t> </a:t>
            </a:r>
            <a:r>
              <a:rPr dirty="0"/>
              <a:t>EACEA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130"/>
              <a:t> </a:t>
            </a:r>
            <a:r>
              <a:rPr dirty="0"/>
              <a:t>be</a:t>
            </a:r>
            <a:r>
              <a:rPr dirty="0" spc="130"/>
              <a:t> </a:t>
            </a:r>
            <a:r>
              <a:rPr dirty="0"/>
              <a:t>held</a:t>
            </a:r>
            <a:r>
              <a:rPr dirty="0" spc="125"/>
              <a:t> </a:t>
            </a:r>
            <a:r>
              <a:rPr dirty="0"/>
              <a:t>responsible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-10"/>
              <a:t>them.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algn="just" marL="12700" marR="5080">
              <a:lnSpc>
                <a:spcPts val="960"/>
              </a:lnSpc>
              <a:spcBef>
                <a:spcPts val="10"/>
              </a:spcBef>
            </a:pPr>
            <a:r>
              <a:rPr dirty="0" spc="10"/>
              <a:t>Funded</a:t>
            </a:r>
            <a:r>
              <a:rPr dirty="0" spc="114"/>
              <a:t> </a:t>
            </a:r>
            <a:r>
              <a:rPr dirty="0" spc="10"/>
              <a:t>by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14"/>
              <a:t> </a:t>
            </a:r>
            <a:r>
              <a:rPr dirty="0" spc="10"/>
              <a:t>European</a:t>
            </a:r>
            <a:r>
              <a:rPr dirty="0" spc="120"/>
              <a:t> </a:t>
            </a:r>
            <a:r>
              <a:rPr dirty="0" spc="10"/>
              <a:t>Union.</a:t>
            </a:r>
            <a:r>
              <a:rPr dirty="0" spc="120"/>
              <a:t> </a:t>
            </a:r>
            <a:r>
              <a:rPr dirty="0" spc="10"/>
              <a:t>Views</a:t>
            </a:r>
            <a:r>
              <a:rPr dirty="0" spc="114"/>
              <a:t> </a:t>
            </a:r>
            <a:r>
              <a:rPr dirty="0" spc="10"/>
              <a:t>and</a:t>
            </a:r>
            <a:r>
              <a:rPr dirty="0" spc="120"/>
              <a:t> </a:t>
            </a:r>
            <a:r>
              <a:rPr dirty="0" spc="10"/>
              <a:t>opinions</a:t>
            </a:r>
            <a:r>
              <a:rPr dirty="0" spc="120"/>
              <a:t> </a:t>
            </a:r>
            <a:r>
              <a:rPr dirty="0" spc="10"/>
              <a:t>expressed</a:t>
            </a:r>
            <a:r>
              <a:rPr dirty="0" spc="114"/>
              <a:t> </a:t>
            </a:r>
            <a:r>
              <a:rPr dirty="0" spc="10"/>
              <a:t>are</a:t>
            </a:r>
            <a:r>
              <a:rPr dirty="0" spc="120"/>
              <a:t> </a:t>
            </a:r>
            <a:r>
              <a:rPr dirty="0" spc="10"/>
              <a:t>however</a:t>
            </a:r>
            <a:r>
              <a:rPr dirty="0" spc="120"/>
              <a:t> </a:t>
            </a:r>
            <a:r>
              <a:rPr dirty="0" spc="10"/>
              <a:t>those</a:t>
            </a:r>
            <a:r>
              <a:rPr dirty="0" spc="114"/>
              <a:t> </a:t>
            </a:r>
            <a:r>
              <a:rPr dirty="0" spc="10"/>
              <a:t>of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20"/>
              <a:t> </a:t>
            </a:r>
            <a:r>
              <a:rPr dirty="0" spc="10"/>
              <a:t>author(s)</a:t>
            </a:r>
            <a:r>
              <a:rPr dirty="0" spc="114"/>
              <a:t> </a:t>
            </a:r>
            <a:r>
              <a:rPr dirty="0" spc="-20"/>
              <a:t>only</a:t>
            </a:r>
            <a:r>
              <a:rPr dirty="0" spc="50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/>
              <a:t>do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9"/>
              <a:t> </a:t>
            </a:r>
            <a:r>
              <a:rPr dirty="0"/>
              <a:t>necessarily</a:t>
            </a:r>
            <a:r>
              <a:rPr dirty="0" spc="229"/>
              <a:t> </a:t>
            </a:r>
            <a:r>
              <a:rPr dirty="0"/>
              <a:t>reflect</a:t>
            </a:r>
            <a:r>
              <a:rPr dirty="0" spc="229"/>
              <a:t> </a:t>
            </a:r>
            <a:r>
              <a:rPr dirty="0"/>
              <a:t>those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 spc="50"/>
              <a:t>Union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/>
              <a:t>Education</a:t>
            </a:r>
            <a:r>
              <a:rPr dirty="0" spc="229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10"/>
              <a:t>Culture</a:t>
            </a:r>
            <a:r>
              <a:rPr dirty="0" spc="500"/>
              <a:t> </a:t>
            </a:r>
            <a:r>
              <a:rPr dirty="0"/>
              <a:t>Executive</a:t>
            </a:r>
            <a:r>
              <a:rPr dirty="0" spc="125"/>
              <a:t> </a:t>
            </a:r>
            <a:r>
              <a:rPr dirty="0"/>
              <a:t>Agency</a:t>
            </a:r>
            <a:r>
              <a:rPr dirty="0" spc="130"/>
              <a:t> </a:t>
            </a:r>
            <a:r>
              <a:rPr dirty="0"/>
              <a:t>(EACEA).</a:t>
            </a:r>
            <a:r>
              <a:rPr dirty="0" spc="125"/>
              <a:t> </a:t>
            </a:r>
            <a:r>
              <a:rPr dirty="0"/>
              <a:t>Neither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European</a:t>
            </a:r>
            <a:r>
              <a:rPr dirty="0" spc="130"/>
              <a:t> </a:t>
            </a:r>
            <a:r>
              <a:rPr dirty="0" spc="50"/>
              <a:t>Union</a:t>
            </a:r>
            <a:r>
              <a:rPr dirty="0" spc="125"/>
              <a:t> </a:t>
            </a:r>
            <a:r>
              <a:rPr dirty="0"/>
              <a:t>nor</a:t>
            </a:r>
            <a:r>
              <a:rPr dirty="0" spc="130"/>
              <a:t> </a:t>
            </a:r>
            <a:r>
              <a:rPr dirty="0"/>
              <a:t>EACEA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130"/>
              <a:t> </a:t>
            </a:r>
            <a:r>
              <a:rPr dirty="0"/>
              <a:t>be</a:t>
            </a:r>
            <a:r>
              <a:rPr dirty="0" spc="130"/>
              <a:t> </a:t>
            </a:r>
            <a:r>
              <a:rPr dirty="0"/>
              <a:t>held</a:t>
            </a:r>
            <a:r>
              <a:rPr dirty="0" spc="125"/>
              <a:t> </a:t>
            </a:r>
            <a:r>
              <a:rPr dirty="0"/>
              <a:t>responsible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-10"/>
              <a:t>them.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algn="just" marL="12700" marR="5080">
              <a:lnSpc>
                <a:spcPts val="960"/>
              </a:lnSpc>
              <a:spcBef>
                <a:spcPts val="10"/>
              </a:spcBef>
            </a:pPr>
            <a:r>
              <a:rPr dirty="0" spc="10"/>
              <a:t>Funded</a:t>
            </a:r>
            <a:r>
              <a:rPr dirty="0" spc="114"/>
              <a:t> </a:t>
            </a:r>
            <a:r>
              <a:rPr dirty="0" spc="10"/>
              <a:t>by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14"/>
              <a:t> </a:t>
            </a:r>
            <a:r>
              <a:rPr dirty="0" spc="10"/>
              <a:t>European</a:t>
            </a:r>
            <a:r>
              <a:rPr dirty="0" spc="120"/>
              <a:t> </a:t>
            </a:r>
            <a:r>
              <a:rPr dirty="0" spc="10"/>
              <a:t>Union.</a:t>
            </a:r>
            <a:r>
              <a:rPr dirty="0" spc="120"/>
              <a:t> </a:t>
            </a:r>
            <a:r>
              <a:rPr dirty="0" spc="10"/>
              <a:t>Views</a:t>
            </a:r>
            <a:r>
              <a:rPr dirty="0" spc="114"/>
              <a:t> </a:t>
            </a:r>
            <a:r>
              <a:rPr dirty="0" spc="10"/>
              <a:t>and</a:t>
            </a:r>
            <a:r>
              <a:rPr dirty="0" spc="120"/>
              <a:t> </a:t>
            </a:r>
            <a:r>
              <a:rPr dirty="0" spc="10"/>
              <a:t>opinions</a:t>
            </a:r>
            <a:r>
              <a:rPr dirty="0" spc="120"/>
              <a:t> </a:t>
            </a:r>
            <a:r>
              <a:rPr dirty="0" spc="10"/>
              <a:t>expressed</a:t>
            </a:r>
            <a:r>
              <a:rPr dirty="0" spc="114"/>
              <a:t> </a:t>
            </a:r>
            <a:r>
              <a:rPr dirty="0" spc="10"/>
              <a:t>are</a:t>
            </a:r>
            <a:r>
              <a:rPr dirty="0" spc="120"/>
              <a:t> </a:t>
            </a:r>
            <a:r>
              <a:rPr dirty="0" spc="10"/>
              <a:t>however</a:t>
            </a:r>
            <a:r>
              <a:rPr dirty="0" spc="120"/>
              <a:t> </a:t>
            </a:r>
            <a:r>
              <a:rPr dirty="0" spc="10"/>
              <a:t>those</a:t>
            </a:r>
            <a:r>
              <a:rPr dirty="0" spc="114"/>
              <a:t> </a:t>
            </a:r>
            <a:r>
              <a:rPr dirty="0" spc="10"/>
              <a:t>of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20"/>
              <a:t> </a:t>
            </a:r>
            <a:r>
              <a:rPr dirty="0" spc="10"/>
              <a:t>author(s)</a:t>
            </a:r>
            <a:r>
              <a:rPr dirty="0" spc="114"/>
              <a:t> </a:t>
            </a:r>
            <a:r>
              <a:rPr dirty="0" spc="-20"/>
              <a:t>only</a:t>
            </a:r>
            <a:r>
              <a:rPr dirty="0" spc="50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/>
              <a:t>do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9"/>
              <a:t> </a:t>
            </a:r>
            <a:r>
              <a:rPr dirty="0"/>
              <a:t>necessarily</a:t>
            </a:r>
            <a:r>
              <a:rPr dirty="0" spc="229"/>
              <a:t> </a:t>
            </a:r>
            <a:r>
              <a:rPr dirty="0"/>
              <a:t>reflect</a:t>
            </a:r>
            <a:r>
              <a:rPr dirty="0" spc="229"/>
              <a:t> </a:t>
            </a:r>
            <a:r>
              <a:rPr dirty="0"/>
              <a:t>those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 spc="50"/>
              <a:t>Union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/>
              <a:t>Education</a:t>
            </a:r>
            <a:r>
              <a:rPr dirty="0" spc="229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10"/>
              <a:t>Culture</a:t>
            </a:r>
            <a:r>
              <a:rPr dirty="0" spc="500"/>
              <a:t> </a:t>
            </a:r>
            <a:r>
              <a:rPr dirty="0"/>
              <a:t>Executive</a:t>
            </a:r>
            <a:r>
              <a:rPr dirty="0" spc="125"/>
              <a:t> </a:t>
            </a:r>
            <a:r>
              <a:rPr dirty="0"/>
              <a:t>Agency</a:t>
            </a:r>
            <a:r>
              <a:rPr dirty="0" spc="130"/>
              <a:t> </a:t>
            </a:r>
            <a:r>
              <a:rPr dirty="0"/>
              <a:t>(EACEA).</a:t>
            </a:r>
            <a:r>
              <a:rPr dirty="0" spc="125"/>
              <a:t> </a:t>
            </a:r>
            <a:r>
              <a:rPr dirty="0"/>
              <a:t>Neither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European</a:t>
            </a:r>
            <a:r>
              <a:rPr dirty="0" spc="130"/>
              <a:t> </a:t>
            </a:r>
            <a:r>
              <a:rPr dirty="0" spc="50"/>
              <a:t>Union</a:t>
            </a:r>
            <a:r>
              <a:rPr dirty="0" spc="125"/>
              <a:t> </a:t>
            </a:r>
            <a:r>
              <a:rPr dirty="0"/>
              <a:t>nor</a:t>
            </a:r>
            <a:r>
              <a:rPr dirty="0" spc="130"/>
              <a:t> </a:t>
            </a:r>
            <a:r>
              <a:rPr dirty="0"/>
              <a:t>EACEA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130"/>
              <a:t> </a:t>
            </a:r>
            <a:r>
              <a:rPr dirty="0"/>
              <a:t>be</a:t>
            </a:r>
            <a:r>
              <a:rPr dirty="0" spc="130"/>
              <a:t> </a:t>
            </a:r>
            <a:r>
              <a:rPr dirty="0"/>
              <a:t>held</a:t>
            </a:r>
            <a:r>
              <a:rPr dirty="0" spc="125"/>
              <a:t> </a:t>
            </a:r>
            <a:r>
              <a:rPr dirty="0"/>
              <a:t>responsible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-10"/>
              <a:t>them.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algn="just" marL="12700" marR="5080">
              <a:lnSpc>
                <a:spcPts val="960"/>
              </a:lnSpc>
              <a:spcBef>
                <a:spcPts val="10"/>
              </a:spcBef>
            </a:pPr>
            <a:r>
              <a:rPr dirty="0" spc="10"/>
              <a:t>Funded</a:t>
            </a:r>
            <a:r>
              <a:rPr dirty="0" spc="114"/>
              <a:t> </a:t>
            </a:r>
            <a:r>
              <a:rPr dirty="0" spc="10"/>
              <a:t>by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14"/>
              <a:t> </a:t>
            </a:r>
            <a:r>
              <a:rPr dirty="0" spc="10"/>
              <a:t>European</a:t>
            </a:r>
            <a:r>
              <a:rPr dirty="0" spc="120"/>
              <a:t> </a:t>
            </a:r>
            <a:r>
              <a:rPr dirty="0" spc="10"/>
              <a:t>Union.</a:t>
            </a:r>
            <a:r>
              <a:rPr dirty="0" spc="120"/>
              <a:t> </a:t>
            </a:r>
            <a:r>
              <a:rPr dirty="0" spc="10"/>
              <a:t>Views</a:t>
            </a:r>
            <a:r>
              <a:rPr dirty="0" spc="114"/>
              <a:t> </a:t>
            </a:r>
            <a:r>
              <a:rPr dirty="0" spc="10"/>
              <a:t>and</a:t>
            </a:r>
            <a:r>
              <a:rPr dirty="0" spc="120"/>
              <a:t> </a:t>
            </a:r>
            <a:r>
              <a:rPr dirty="0" spc="10"/>
              <a:t>opinions</a:t>
            </a:r>
            <a:r>
              <a:rPr dirty="0" spc="120"/>
              <a:t> </a:t>
            </a:r>
            <a:r>
              <a:rPr dirty="0" spc="10"/>
              <a:t>expressed</a:t>
            </a:r>
            <a:r>
              <a:rPr dirty="0" spc="114"/>
              <a:t> </a:t>
            </a:r>
            <a:r>
              <a:rPr dirty="0" spc="10"/>
              <a:t>are</a:t>
            </a:r>
            <a:r>
              <a:rPr dirty="0" spc="120"/>
              <a:t> </a:t>
            </a:r>
            <a:r>
              <a:rPr dirty="0" spc="10"/>
              <a:t>however</a:t>
            </a:r>
            <a:r>
              <a:rPr dirty="0" spc="120"/>
              <a:t> </a:t>
            </a:r>
            <a:r>
              <a:rPr dirty="0" spc="10"/>
              <a:t>those</a:t>
            </a:r>
            <a:r>
              <a:rPr dirty="0" spc="114"/>
              <a:t> </a:t>
            </a:r>
            <a:r>
              <a:rPr dirty="0" spc="10"/>
              <a:t>of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20"/>
              <a:t> </a:t>
            </a:r>
            <a:r>
              <a:rPr dirty="0" spc="10"/>
              <a:t>author(s)</a:t>
            </a:r>
            <a:r>
              <a:rPr dirty="0" spc="114"/>
              <a:t> </a:t>
            </a:r>
            <a:r>
              <a:rPr dirty="0" spc="-20"/>
              <a:t>only</a:t>
            </a:r>
            <a:r>
              <a:rPr dirty="0" spc="50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/>
              <a:t>do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9"/>
              <a:t> </a:t>
            </a:r>
            <a:r>
              <a:rPr dirty="0"/>
              <a:t>necessarily</a:t>
            </a:r>
            <a:r>
              <a:rPr dirty="0" spc="229"/>
              <a:t> </a:t>
            </a:r>
            <a:r>
              <a:rPr dirty="0"/>
              <a:t>reflect</a:t>
            </a:r>
            <a:r>
              <a:rPr dirty="0" spc="229"/>
              <a:t> </a:t>
            </a:r>
            <a:r>
              <a:rPr dirty="0"/>
              <a:t>those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 spc="50"/>
              <a:t>Union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/>
              <a:t>Education</a:t>
            </a:r>
            <a:r>
              <a:rPr dirty="0" spc="229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10"/>
              <a:t>Culture</a:t>
            </a:r>
            <a:r>
              <a:rPr dirty="0" spc="500"/>
              <a:t> </a:t>
            </a:r>
            <a:r>
              <a:rPr dirty="0"/>
              <a:t>Executive</a:t>
            </a:r>
            <a:r>
              <a:rPr dirty="0" spc="125"/>
              <a:t> </a:t>
            </a:r>
            <a:r>
              <a:rPr dirty="0"/>
              <a:t>Agency</a:t>
            </a:r>
            <a:r>
              <a:rPr dirty="0" spc="130"/>
              <a:t> </a:t>
            </a:r>
            <a:r>
              <a:rPr dirty="0"/>
              <a:t>(EACEA).</a:t>
            </a:r>
            <a:r>
              <a:rPr dirty="0" spc="125"/>
              <a:t> </a:t>
            </a:r>
            <a:r>
              <a:rPr dirty="0"/>
              <a:t>Neither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European</a:t>
            </a:r>
            <a:r>
              <a:rPr dirty="0" spc="130"/>
              <a:t> </a:t>
            </a:r>
            <a:r>
              <a:rPr dirty="0" spc="50"/>
              <a:t>Union</a:t>
            </a:r>
            <a:r>
              <a:rPr dirty="0" spc="125"/>
              <a:t> </a:t>
            </a:r>
            <a:r>
              <a:rPr dirty="0"/>
              <a:t>nor</a:t>
            </a:r>
            <a:r>
              <a:rPr dirty="0" spc="130"/>
              <a:t> </a:t>
            </a:r>
            <a:r>
              <a:rPr dirty="0"/>
              <a:t>EACEA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130"/>
              <a:t> </a:t>
            </a:r>
            <a:r>
              <a:rPr dirty="0"/>
              <a:t>be</a:t>
            </a:r>
            <a:r>
              <a:rPr dirty="0" spc="130"/>
              <a:t> </a:t>
            </a:r>
            <a:r>
              <a:rPr dirty="0"/>
              <a:t>held</a:t>
            </a:r>
            <a:r>
              <a:rPr dirty="0" spc="125"/>
              <a:t> </a:t>
            </a:r>
            <a:r>
              <a:rPr dirty="0"/>
              <a:t>responsible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-10"/>
              <a:t>them.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7562850" cy="9940290"/>
          </a:xfrm>
          <a:custGeom>
            <a:avLst/>
            <a:gdLst/>
            <a:ahLst/>
            <a:cxnLst/>
            <a:rect l="l" t="t" r="r" b="b"/>
            <a:pathLst>
              <a:path w="7562850" h="9940290">
                <a:moveTo>
                  <a:pt x="7562837" y="3808247"/>
                </a:moveTo>
                <a:lnTo>
                  <a:pt x="0" y="3808247"/>
                </a:lnTo>
                <a:lnTo>
                  <a:pt x="0" y="9939744"/>
                </a:lnTo>
                <a:lnTo>
                  <a:pt x="7562837" y="9939744"/>
                </a:lnTo>
                <a:lnTo>
                  <a:pt x="7562837" y="3808247"/>
                </a:lnTo>
                <a:close/>
              </a:path>
              <a:path w="7562850" h="9940290">
                <a:moveTo>
                  <a:pt x="7562837" y="0"/>
                </a:moveTo>
                <a:lnTo>
                  <a:pt x="0" y="0"/>
                </a:lnTo>
                <a:lnTo>
                  <a:pt x="0" y="11430"/>
                </a:lnTo>
                <a:lnTo>
                  <a:pt x="7562837" y="11430"/>
                </a:lnTo>
                <a:lnTo>
                  <a:pt x="7562837" y="0"/>
                </a:lnTo>
                <a:close/>
              </a:path>
            </a:pathLst>
          </a:custGeom>
          <a:solidFill>
            <a:srgbClr val="F7F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429" y="11430"/>
            <a:ext cx="7539990" cy="3797300"/>
          </a:xfrm>
          <a:custGeom>
            <a:avLst/>
            <a:gdLst/>
            <a:ahLst/>
            <a:cxnLst/>
            <a:rect l="l" t="t" r="r" b="b"/>
            <a:pathLst>
              <a:path w="7539990" h="3797300">
                <a:moveTo>
                  <a:pt x="7539989" y="3796820"/>
                </a:moveTo>
                <a:lnTo>
                  <a:pt x="0" y="3796820"/>
                </a:lnTo>
                <a:lnTo>
                  <a:pt x="0" y="0"/>
                </a:lnTo>
                <a:lnTo>
                  <a:pt x="7539989" y="0"/>
                </a:lnTo>
                <a:lnTo>
                  <a:pt x="7539989" y="3796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11"/>
            <a:ext cx="48895" cy="114935"/>
          </a:xfrm>
          <a:custGeom>
            <a:avLst/>
            <a:gdLst/>
            <a:ahLst/>
            <a:cxnLst/>
            <a:rect l="l" t="t" r="r" b="b"/>
            <a:pathLst>
              <a:path w="48895" h="114935">
                <a:moveTo>
                  <a:pt x="48526" y="0"/>
                </a:moveTo>
                <a:lnTo>
                  <a:pt x="38112" y="0"/>
                </a:lnTo>
                <a:lnTo>
                  <a:pt x="0" y="0"/>
                </a:lnTo>
                <a:lnTo>
                  <a:pt x="0" y="114338"/>
                </a:lnTo>
                <a:lnTo>
                  <a:pt x="38112" y="114338"/>
                </a:lnTo>
                <a:lnTo>
                  <a:pt x="38112" y="38112"/>
                </a:lnTo>
                <a:lnTo>
                  <a:pt x="48526" y="38112"/>
                </a:lnTo>
                <a:lnTo>
                  <a:pt x="48526" y="0"/>
                </a:lnTo>
                <a:close/>
              </a:path>
            </a:pathLst>
          </a:custGeom>
          <a:solidFill>
            <a:srgbClr val="F7F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9057" y="152457"/>
            <a:ext cx="0" cy="3621404"/>
          </a:xfrm>
          <a:custGeom>
            <a:avLst/>
            <a:gdLst/>
            <a:ahLst/>
            <a:cxnLst/>
            <a:rect l="l" t="t" r="r" b="b"/>
            <a:pathLst>
              <a:path w="0" h="3621404">
                <a:moveTo>
                  <a:pt x="0" y="0"/>
                </a:moveTo>
                <a:lnTo>
                  <a:pt x="0" y="3620864"/>
                </a:lnTo>
              </a:path>
            </a:pathLst>
          </a:custGeom>
          <a:ln w="38114">
            <a:solidFill>
              <a:srgbClr val="F7F1EB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3781512"/>
            <a:ext cx="259079" cy="38735"/>
          </a:xfrm>
          <a:custGeom>
            <a:avLst/>
            <a:gdLst/>
            <a:ahLst/>
            <a:cxnLst/>
            <a:rect l="l" t="t" r="r" b="b"/>
            <a:pathLst>
              <a:path w="259079" h="38735">
                <a:moveTo>
                  <a:pt x="106146" y="558"/>
                </a:moveTo>
                <a:lnTo>
                  <a:pt x="0" y="558"/>
                </a:lnTo>
                <a:lnTo>
                  <a:pt x="0" y="29768"/>
                </a:lnTo>
                <a:lnTo>
                  <a:pt x="0" y="38658"/>
                </a:lnTo>
                <a:lnTo>
                  <a:pt x="38112" y="38658"/>
                </a:lnTo>
                <a:lnTo>
                  <a:pt x="38112" y="38112"/>
                </a:lnTo>
                <a:lnTo>
                  <a:pt x="106146" y="38112"/>
                </a:lnTo>
                <a:lnTo>
                  <a:pt x="106146" y="29933"/>
                </a:lnTo>
                <a:lnTo>
                  <a:pt x="38112" y="29933"/>
                </a:lnTo>
                <a:lnTo>
                  <a:pt x="38112" y="29768"/>
                </a:lnTo>
                <a:lnTo>
                  <a:pt x="106146" y="29768"/>
                </a:lnTo>
                <a:lnTo>
                  <a:pt x="106146" y="558"/>
                </a:lnTo>
                <a:close/>
              </a:path>
              <a:path w="259079" h="38735">
                <a:moveTo>
                  <a:pt x="258610" y="0"/>
                </a:moveTo>
                <a:lnTo>
                  <a:pt x="144272" y="0"/>
                </a:lnTo>
                <a:lnTo>
                  <a:pt x="144272" y="38112"/>
                </a:lnTo>
                <a:lnTo>
                  <a:pt x="258610" y="38112"/>
                </a:lnTo>
                <a:lnTo>
                  <a:pt x="258610" y="0"/>
                </a:lnTo>
                <a:close/>
              </a:path>
            </a:pathLst>
          </a:custGeom>
          <a:solidFill>
            <a:srgbClr val="F7F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96729" y="3800566"/>
            <a:ext cx="7127875" cy="0"/>
          </a:xfrm>
          <a:custGeom>
            <a:avLst/>
            <a:gdLst/>
            <a:ahLst/>
            <a:cxnLst/>
            <a:rect l="l" t="t" r="r" b="b"/>
            <a:pathLst>
              <a:path w="7127875" h="0">
                <a:moveTo>
                  <a:pt x="0" y="0"/>
                </a:moveTo>
                <a:lnTo>
                  <a:pt x="7127385" y="0"/>
                </a:lnTo>
              </a:path>
            </a:pathLst>
          </a:custGeom>
          <a:ln w="38118">
            <a:solidFill>
              <a:srgbClr val="F7F1EB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7462228" y="3782071"/>
            <a:ext cx="100965" cy="38100"/>
          </a:xfrm>
          <a:custGeom>
            <a:avLst/>
            <a:gdLst/>
            <a:ahLst/>
            <a:cxnLst/>
            <a:rect l="l" t="t" r="r" b="b"/>
            <a:pathLst>
              <a:path w="100965" h="38100">
                <a:moveTo>
                  <a:pt x="100482" y="0"/>
                </a:moveTo>
                <a:lnTo>
                  <a:pt x="0" y="0"/>
                </a:lnTo>
                <a:lnTo>
                  <a:pt x="0" y="24130"/>
                </a:lnTo>
                <a:lnTo>
                  <a:pt x="0" y="38100"/>
                </a:lnTo>
                <a:lnTo>
                  <a:pt x="62369" y="38100"/>
                </a:lnTo>
                <a:lnTo>
                  <a:pt x="62369" y="24130"/>
                </a:lnTo>
                <a:lnTo>
                  <a:pt x="100482" y="24130"/>
                </a:lnTo>
                <a:lnTo>
                  <a:pt x="100482" y="0"/>
                </a:lnTo>
                <a:close/>
              </a:path>
            </a:pathLst>
          </a:custGeom>
          <a:solidFill>
            <a:srgbClr val="F7F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7543662" y="146797"/>
            <a:ext cx="0" cy="3672840"/>
          </a:xfrm>
          <a:custGeom>
            <a:avLst/>
            <a:gdLst/>
            <a:ahLst/>
            <a:cxnLst/>
            <a:rect l="l" t="t" r="r" b="b"/>
            <a:pathLst>
              <a:path w="0" h="3672840">
                <a:moveTo>
                  <a:pt x="0" y="0"/>
                </a:moveTo>
                <a:lnTo>
                  <a:pt x="0" y="3672823"/>
                </a:lnTo>
              </a:path>
            </a:pathLst>
          </a:custGeom>
          <a:ln w="38117">
            <a:solidFill>
              <a:srgbClr val="F7F1EB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7524598" y="11"/>
            <a:ext cx="38735" cy="109220"/>
          </a:xfrm>
          <a:custGeom>
            <a:avLst/>
            <a:gdLst/>
            <a:ahLst/>
            <a:cxnLst/>
            <a:rect l="l" t="t" r="r" b="b"/>
            <a:pathLst>
              <a:path w="38734" h="109220">
                <a:moveTo>
                  <a:pt x="38112" y="38100"/>
                </a:moveTo>
                <a:lnTo>
                  <a:pt x="32461" y="38100"/>
                </a:lnTo>
                <a:lnTo>
                  <a:pt x="32461" y="0"/>
                </a:lnTo>
                <a:lnTo>
                  <a:pt x="0" y="0"/>
                </a:lnTo>
                <a:lnTo>
                  <a:pt x="0" y="38100"/>
                </a:lnTo>
                <a:lnTo>
                  <a:pt x="0" y="109220"/>
                </a:lnTo>
                <a:lnTo>
                  <a:pt x="38112" y="109220"/>
                </a:lnTo>
                <a:lnTo>
                  <a:pt x="38112" y="38100"/>
                </a:lnTo>
                <a:close/>
              </a:path>
            </a:pathLst>
          </a:custGeom>
          <a:solidFill>
            <a:srgbClr val="F7F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6652" y="19057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 h="0">
                <a:moveTo>
                  <a:pt x="0" y="0"/>
                </a:moveTo>
                <a:lnTo>
                  <a:pt x="7476068" y="0"/>
                </a:lnTo>
              </a:path>
            </a:pathLst>
          </a:custGeom>
          <a:ln w="38114">
            <a:solidFill>
              <a:srgbClr val="F7F1EB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0" y="9939747"/>
            <a:ext cx="7562850" cy="756920"/>
          </a:xfrm>
          <a:custGeom>
            <a:avLst/>
            <a:gdLst/>
            <a:ahLst/>
            <a:cxnLst/>
            <a:rect l="l" t="t" r="r" b="b"/>
            <a:pathLst>
              <a:path w="7562850" h="756920">
                <a:moveTo>
                  <a:pt x="7562849" y="756827"/>
                </a:moveTo>
                <a:lnTo>
                  <a:pt x="0" y="756827"/>
                </a:lnTo>
                <a:lnTo>
                  <a:pt x="0" y="0"/>
                </a:lnTo>
                <a:lnTo>
                  <a:pt x="7562849" y="0"/>
                </a:lnTo>
                <a:lnTo>
                  <a:pt x="7562849" y="756827"/>
                </a:lnTo>
                <a:close/>
              </a:path>
            </a:pathLst>
          </a:custGeom>
          <a:solidFill>
            <a:srgbClr val="86AD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228423" y="208788"/>
            <a:ext cx="381635" cy="95885"/>
          </a:xfrm>
          <a:custGeom>
            <a:avLst/>
            <a:gdLst/>
            <a:ahLst/>
            <a:cxnLst/>
            <a:rect l="l" t="t" r="r" b="b"/>
            <a:pathLst>
              <a:path w="381634" h="95885">
                <a:moveTo>
                  <a:pt x="51780" y="95286"/>
                </a:moveTo>
                <a:lnTo>
                  <a:pt x="44396" y="95286"/>
                </a:lnTo>
                <a:lnTo>
                  <a:pt x="29394" y="92259"/>
                </a:lnTo>
                <a:lnTo>
                  <a:pt x="14132" y="81971"/>
                </a:lnTo>
                <a:lnTo>
                  <a:pt x="3845" y="66710"/>
                </a:lnTo>
                <a:lnTo>
                  <a:pt x="0" y="48016"/>
                </a:lnTo>
                <a:lnTo>
                  <a:pt x="3845" y="29322"/>
                </a:lnTo>
                <a:lnTo>
                  <a:pt x="14132" y="14060"/>
                </a:lnTo>
                <a:lnTo>
                  <a:pt x="29394" y="3772"/>
                </a:lnTo>
                <a:lnTo>
                  <a:pt x="48088" y="0"/>
                </a:lnTo>
                <a:lnTo>
                  <a:pt x="66782" y="3772"/>
                </a:lnTo>
                <a:lnTo>
                  <a:pt x="82044" y="14060"/>
                </a:lnTo>
                <a:lnTo>
                  <a:pt x="92331" y="29322"/>
                </a:lnTo>
                <a:lnTo>
                  <a:pt x="96103" y="48016"/>
                </a:lnTo>
                <a:lnTo>
                  <a:pt x="92331" y="66710"/>
                </a:lnTo>
                <a:lnTo>
                  <a:pt x="82044" y="81971"/>
                </a:lnTo>
                <a:lnTo>
                  <a:pt x="66782" y="92259"/>
                </a:lnTo>
                <a:lnTo>
                  <a:pt x="51780" y="95286"/>
                </a:lnTo>
                <a:close/>
              </a:path>
              <a:path w="381634" h="95885">
                <a:moveTo>
                  <a:pt x="339871" y="95286"/>
                </a:moveTo>
                <a:lnTo>
                  <a:pt x="332487" y="95286"/>
                </a:lnTo>
                <a:lnTo>
                  <a:pt x="317485" y="92259"/>
                </a:lnTo>
                <a:lnTo>
                  <a:pt x="302223" y="81971"/>
                </a:lnTo>
                <a:lnTo>
                  <a:pt x="291936" y="66710"/>
                </a:lnTo>
                <a:lnTo>
                  <a:pt x="288164" y="48016"/>
                </a:lnTo>
                <a:lnTo>
                  <a:pt x="291936" y="29322"/>
                </a:lnTo>
                <a:lnTo>
                  <a:pt x="302223" y="14060"/>
                </a:lnTo>
                <a:lnTo>
                  <a:pt x="317485" y="3772"/>
                </a:lnTo>
                <a:lnTo>
                  <a:pt x="336179" y="0"/>
                </a:lnTo>
                <a:lnTo>
                  <a:pt x="354873" y="3772"/>
                </a:lnTo>
                <a:lnTo>
                  <a:pt x="370135" y="14060"/>
                </a:lnTo>
                <a:lnTo>
                  <a:pt x="380422" y="29322"/>
                </a:lnTo>
                <a:lnTo>
                  <a:pt x="381143" y="32892"/>
                </a:lnTo>
                <a:lnTo>
                  <a:pt x="381143" y="63139"/>
                </a:lnTo>
                <a:lnTo>
                  <a:pt x="380422" y="66710"/>
                </a:lnTo>
                <a:lnTo>
                  <a:pt x="370135" y="81971"/>
                </a:lnTo>
                <a:lnTo>
                  <a:pt x="354873" y="92259"/>
                </a:lnTo>
                <a:lnTo>
                  <a:pt x="339871" y="95286"/>
                </a:lnTo>
                <a:close/>
              </a:path>
              <a:path w="381634" h="95885">
                <a:moveTo>
                  <a:pt x="195825" y="95286"/>
                </a:moveTo>
                <a:lnTo>
                  <a:pt x="188442" y="95286"/>
                </a:lnTo>
                <a:lnTo>
                  <a:pt x="173439" y="92259"/>
                </a:lnTo>
                <a:lnTo>
                  <a:pt x="158178" y="81971"/>
                </a:lnTo>
                <a:lnTo>
                  <a:pt x="147890" y="66710"/>
                </a:lnTo>
                <a:lnTo>
                  <a:pt x="144118" y="48016"/>
                </a:lnTo>
                <a:lnTo>
                  <a:pt x="147890" y="29322"/>
                </a:lnTo>
                <a:lnTo>
                  <a:pt x="158178" y="14060"/>
                </a:lnTo>
                <a:lnTo>
                  <a:pt x="173439" y="3772"/>
                </a:lnTo>
                <a:lnTo>
                  <a:pt x="192133" y="0"/>
                </a:lnTo>
                <a:lnTo>
                  <a:pt x="210827" y="3772"/>
                </a:lnTo>
                <a:lnTo>
                  <a:pt x="226089" y="14060"/>
                </a:lnTo>
                <a:lnTo>
                  <a:pt x="236377" y="29322"/>
                </a:lnTo>
                <a:lnTo>
                  <a:pt x="240149" y="48016"/>
                </a:lnTo>
                <a:lnTo>
                  <a:pt x="236377" y="66710"/>
                </a:lnTo>
                <a:lnTo>
                  <a:pt x="226089" y="81971"/>
                </a:lnTo>
                <a:lnTo>
                  <a:pt x="210827" y="92259"/>
                </a:lnTo>
                <a:lnTo>
                  <a:pt x="195825" y="95286"/>
                </a:lnTo>
                <a:close/>
              </a:path>
            </a:pathLst>
          </a:custGeom>
          <a:solidFill>
            <a:srgbClr val="132D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7088460" y="182555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 h="0">
                <a:moveTo>
                  <a:pt x="0" y="0"/>
                </a:moveTo>
                <a:lnTo>
                  <a:pt x="231678" y="0"/>
                </a:lnTo>
              </a:path>
            </a:pathLst>
          </a:custGeom>
          <a:ln w="28585">
            <a:solidFill>
              <a:srgbClr val="86AD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7088460" y="260401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 h="0">
                <a:moveTo>
                  <a:pt x="0" y="0"/>
                </a:moveTo>
                <a:lnTo>
                  <a:pt x="231678" y="0"/>
                </a:lnTo>
              </a:path>
            </a:pathLst>
          </a:custGeom>
          <a:ln w="28585">
            <a:solidFill>
              <a:srgbClr val="86AD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7088460" y="331092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 h="0">
                <a:moveTo>
                  <a:pt x="0" y="0"/>
                </a:moveTo>
                <a:lnTo>
                  <a:pt x="231678" y="0"/>
                </a:lnTo>
              </a:path>
            </a:pathLst>
          </a:custGeom>
          <a:ln w="28585">
            <a:solidFill>
              <a:srgbClr val="86AD5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0534" y="10040599"/>
            <a:ext cx="2201103" cy="485957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9050" y="0"/>
            <a:ext cx="5564695" cy="63654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990"/>
            <a:ext cx="680656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15794" y="10017651"/>
            <a:ext cx="4808220" cy="378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algn="just" marL="12700" marR="5080">
              <a:lnSpc>
                <a:spcPts val="960"/>
              </a:lnSpc>
              <a:spcBef>
                <a:spcPts val="10"/>
              </a:spcBef>
            </a:pPr>
            <a:r>
              <a:rPr dirty="0" spc="10"/>
              <a:t>Funded</a:t>
            </a:r>
            <a:r>
              <a:rPr dirty="0" spc="114"/>
              <a:t> </a:t>
            </a:r>
            <a:r>
              <a:rPr dirty="0" spc="10"/>
              <a:t>by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14"/>
              <a:t> </a:t>
            </a:r>
            <a:r>
              <a:rPr dirty="0" spc="10"/>
              <a:t>European</a:t>
            </a:r>
            <a:r>
              <a:rPr dirty="0" spc="120"/>
              <a:t> </a:t>
            </a:r>
            <a:r>
              <a:rPr dirty="0" spc="10"/>
              <a:t>Union.</a:t>
            </a:r>
            <a:r>
              <a:rPr dirty="0" spc="120"/>
              <a:t> </a:t>
            </a:r>
            <a:r>
              <a:rPr dirty="0" spc="10"/>
              <a:t>Views</a:t>
            </a:r>
            <a:r>
              <a:rPr dirty="0" spc="114"/>
              <a:t> </a:t>
            </a:r>
            <a:r>
              <a:rPr dirty="0" spc="10"/>
              <a:t>and</a:t>
            </a:r>
            <a:r>
              <a:rPr dirty="0" spc="120"/>
              <a:t> </a:t>
            </a:r>
            <a:r>
              <a:rPr dirty="0" spc="10"/>
              <a:t>opinions</a:t>
            </a:r>
            <a:r>
              <a:rPr dirty="0" spc="120"/>
              <a:t> </a:t>
            </a:r>
            <a:r>
              <a:rPr dirty="0" spc="10"/>
              <a:t>expressed</a:t>
            </a:r>
            <a:r>
              <a:rPr dirty="0" spc="114"/>
              <a:t> </a:t>
            </a:r>
            <a:r>
              <a:rPr dirty="0" spc="10"/>
              <a:t>are</a:t>
            </a:r>
            <a:r>
              <a:rPr dirty="0" spc="120"/>
              <a:t> </a:t>
            </a:r>
            <a:r>
              <a:rPr dirty="0" spc="10"/>
              <a:t>however</a:t>
            </a:r>
            <a:r>
              <a:rPr dirty="0" spc="120"/>
              <a:t> </a:t>
            </a:r>
            <a:r>
              <a:rPr dirty="0" spc="10"/>
              <a:t>those</a:t>
            </a:r>
            <a:r>
              <a:rPr dirty="0" spc="114"/>
              <a:t> </a:t>
            </a:r>
            <a:r>
              <a:rPr dirty="0" spc="10"/>
              <a:t>of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20"/>
              <a:t> </a:t>
            </a:r>
            <a:r>
              <a:rPr dirty="0" spc="10"/>
              <a:t>author(s)</a:t>
            </a:r>
            <a:r>
              <a:rPr dirty="0" spc="114"/>
              <a:t> </a:t>
            </a:r>
            <a:r>
              <a:rPr dirty="0" spc="-20"/>
              <a:t>only</a:t>
            </a:r>
            <a:r>
              <a:rPr dirty="0" spc="50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/>
              <a:t>do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9"/>
              <a:t> </a:t>
            </a:r>
            <a:r>
              <a:rPr dirty="0"/>
              <a:t>necessarily</a:t>
            </a:r>
            <a:r>
              <a:rPr dirty="0" spc="229"/>
              <a:t> </a:t>
            </a:r>
            <a:r>
              <a:rPr dirty="0"/>
              <a:t>reflect</a:t>
            </a:r>
            <a:r>
              <a:rPr dirty="0" spc="229"/>
              <a:t> </a:t>
            </a:r>
            <a:r>
              <a:rPr dirty="0"/>
              <a:t>those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 spc="50"/>
              <a:t>Union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/>
              <a:t>Education</a:t>
            </a:r>
            <a:r>
              <a:rPr dirty="0" spc="229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10"/>
              <a:t>Culture</a:t>
            </a:r>
            <a:r>
              <a:rPr dirty="0" spc="500"/>
              <a:t> </a:t>
            </a:r>
            <a:r>
              <a:rPr dirty="0"/>
              <a:t>Executive</a:t>
            </a:r>
            <a:r>
              <a:rPr dirty="0" spc="125"/>
              <a:t> </a:t>
            </a:r>
            <a:r>
              <a:rPr dirty="0"/>
              <a:t>Agency</a:t>
            </a:r>
            <a:r>
              <a:rPr dirty="0" spc="130"/>
              <a:t> </a:t>
            </a:r>
            <a:r>
              <a:rPr dirty="0"/>
              <a:t>(EACEA).</a:t>
            </a:r>
            <a:r>
              <a:rPr dirty="0" spc="125"/>
              <a:t> </a:t>
            </a:r>
            <a:r>
              <a:rPr dirty="0"/>
              <a:t>Neither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European</a:t>
            </a:r>
            <a:r>
              <a:rPr dirty="0" spc="130"/>
              <a:t> </a:t>
            </a:r>
            <a:r>
              <a:rPr dirty="0" spc="50"/>
              <a:t>Union</a:t>
            </a:r>
            <a:r>
              <a:rPr dirty="0" spc="125"/>
              <a:t> </a:t>
            </a:r>
            <a:r>
              <a:rPr dirty="0"/>
              <a:t>nor</a:t>
            </a:r>
            <a:r>
              <a:rPr dirty="0" spc="130"/>
              <a:t> </a:t>
            </a:r>
            <a:r>
              <a:rPr dirty="0"/>
              <a:t>EACEA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130"/>
              <a:t> </a:t>
            </a:r>
            <a:r>
              <a:rPr dirty="0"/>
              <a:t>be</a:t>
            </a:r>
            <a:r>
              <a:rPr dirty="0" spc="130"/>
              <a:t> </a:t>
            </a:r>
            <a:r>
              <a:rPr dirty="0"/>
              <a:t>held</a:t>
            </a:r>
            <a:r>
              <a:rPr dirty="0" spc="125"/>
              <a:t> </a:t>
            </a:r>
            <a:r>
              <a:rPr dirty="0"/>
              <a:t>responsible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-10"/>
              <a:t>them.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hyperlink" Target="https://www.facebook.com/profile.php?id=61586155095004" TargetMode="External"/><Relationship Id="rId5" Type="http://schemas.openxmlformats.org/officeDocument/2006/relationships/hyperlink" Target="https://www.instagram.com/pawsitiverasmus/" TargetMode="External"/><Relationship Id="rId6" Type="http://schemas.openxmlformats.org/officeDocument/2006/relationships/hyperlink" Target="https://www.pawsitiveimpact.eu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20566" y="6584095"/>
            <a:ext cx="2639695" cy="3382645"/>
            <a:chOff x="4920566" y="6584095"/>
            <a:chExt cx="2639695" cy="3382645"/>
          </a:xfrm>
        </p:grpSpPr>
        <p:sp>
          <p:nvSpPr>
            <p:cNvPr id="3" name="object 3"/>
            <p:cNvSpPr/>
            <p:nvPr/>
          </p:nvSpPr>
          <p:spPr>
            <a:xfrm>
              <a:off x="4920566" y="6584095"/>
              <a:ext cx="2639695" cy="3382645"/>
            </a:xfrm>
            <a:custGeom>
              <a:avLst/>
              <a:gdLst/>
              <a:ahLst/>
              <a:cxnLst/>
              <a:rect l="l" t="t" r="r" b="b"/>
              <a:pathLst>
                <a:path w="2639695" h="3382645">
                  <a:moveTo>
                    <a:pt x="2639419" y="3382649"/>
                  </a:moveTo>
                  <a:lnTo>
                    <a:pt x="0" y="3382649"/>
                  </a:lnTo>
                  <a:lnTo>
                    <a:pt x="0" y="0"/>
                  </a:lnTo>
                  <a:lnTo>
                    <a:pt x="2639419" y="0"/>
                  </a:lnTo>
                  <a:lnTo>
                    <a:pt x="2639419" y="3382649"/>
                  </a:lnTo>
                  <a:close/>
                </a:path>
              </a:pathLst>
            </a:custGeom>
            <a:solidFill>
              <a:srgbClr val="86AD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4014" y="7255898"/>
              <a:ext cx="914744" cy="6860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00002" y="6532989"/>
            <a:ext cx="3975100" cy="978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6300"/>
              </a:lnSpc>
              <a:spcBef>
                <a:spcPts val="100"/>
              </a:spcBef>
            </a:pP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Pawsitive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Impact: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Solidarity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Tourism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Animal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Therapy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project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officially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launched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with</a:t>
            </a:r>
            <a:r>
              <a:rPr dirty="0" sz="1000" spc="15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successful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kick-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off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5" b="1">
                <a:solidFill>
                  <a:srgbClr val="132D4B"/>
                </a:solidFill>
                <a:latin typeface="Calibri"/>
                <a:cs typeface="Calibri"/>
              </a:rPr>
              <a:t>meeting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 held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in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Bologna,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85" b="1">
                <a:solidFill>
                  <a:srgbClr val="132D4B"/>
                </a:solidFill>
                <a:latin typeface="Calibri"/>
                <a:cs typeface="Calibri"/>
              </a:rPr>
              <a:t>Italy,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on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65" b="1">
                <a:solidFill>
                  <a:srgbClr val="132D4B"/>
                </a:solidFill>
                <a:latin typeface="Calibri"/>
                <a:cs typeface="Calibri"/>
              </a:rPr>
              <a:t>25–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26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 October </a:t>
            </a:r>
            <a:r>
              <a:rPr dirty="0" sz="1000" spc="80" b="1">
                <a:solidFill>
                  <a:srgbClr val="132D4B"/>
                </a:solidFill>
                <a:latin typeface="Calibri"/>
                <a:cs typeface="Calibri"/>
              </a:rPr>
              <a:t>2025.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002" y="7724063"/>
            <a:ext cx="3975100" cy="978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6300"/>
              </a:lnSpc>
              <a:spcBef>
                <a:spcPts val="100"/>
              </a:spcBef>
            </a:pP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Hosted</a:t>
            </a:r>
            <a:r>
              <a:rPr dirty="0" sz="1000" spc="3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by</a:t>
            </a:r>
            <a:r>
              <a:rPr dirty="0" sz="1000" spc="3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our</a:t>
            </a:r>
            <a:r>
              <a:rPr dirty="0" sz="1000" spc="3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Italian</a:t>
            </a:r>
            <a:r>
              <a:rPr dirty="0" sz="1000" spc="3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partner</a:t>
            </a:r>
            <a:r>
              <a:rPr dirty="0" sz="1000" spc="3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Igor</a:t>
            </a:r>
            <a:r>
              <a:rPr dirty="0" sz="1000" spc="3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Vitale</a:t>
            </a:r>
            <a:r>
              <a:rPr dirty="0" sz="1000" spc="3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International,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24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55" b="1">
                <a:solidFill>
                  <a:srgbClr val="132D4B"/>
                </a:solidFill>
                <a:latin typeface="Calibri"/>
                <a:cs typeface="Calibri"/>
              </a:rPr>
              <a:t>meeting</a:t>
            </a:r>
            <a:r>
              <a:rPr dirty="0" sz="1000" spc="24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brought</a:t>
            </a:r>
            <a:r>
              <a:rPr dirty="0" sz="1000" spc="24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together</a:t>
            </a:r>
            <a:r>
              <a:rPr dirty="0" sz="1000" spc="24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85" b="1">
                <a:solidFill>
                  <a:srgbClr val="132D4B"/>
                </a:solidFill>
                <a:latin typeface="Calibri"/>
                <a:cs typeface="Calibri"/>
              </a:rPr>
              <a:t>all</a:t>
            </a:r>
            <a:r>
              <a:rPr dirty="0" sz="1000" spc="24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project</a:t>
            </a:r>
            <a:r>
              <a:rPr dirty="0" sz="1000" spc="24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partners: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Edupals</a:t>
            </a:r>
            <a:r>
              <a:rPr dirty="0" sz="1000" spc="44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(Germany)</a:t>
            </a:r>
            <a:r>
              <a:rPr dirty="0" sz="1000" spc="44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as</a:t>
            </a:r>
            <a:r>
              <a:rPr dirty="0" sz="1000" spc="44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coordinator</a:t>
            </a:r>
            <a:r>
              <a:rPr dirty="0" sz="1000" spc="44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44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Mykonos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International</a:t>
            </a:r>
            <a:r>
              <a:rPr dirty="0" sz="1000" spc="3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Initiative</a:t>
            </a:r>
            <a:r>
              <a:rPr dirty="0" sz="1000" spc="3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(Greece).</a:t>
            </a:r>
            <a:r>
              <a:rPr dirty="0" sz="1000" spc="3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This</a:t>
            </a:r>
            <a:r>
              <a:rPr dirty="0" sz="1000" spc="3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0" b="1">
                <a:solidFill>
                  <a:srgbClr val="132D4B"/>
                </a:solidFill>
                <a:latin typeface="Calibri"/>
                <a:cs typeface="Calibri"/>
              </a:rPr>
              <a:t>first</a:t>
            </a:r>
            <a:r>
              <a:rPr dirty="0" sz="1000" spc="3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transnational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002" y="8676929"/>
            <a:ext cx="3975100" cy="740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6300"/>
              </a:lnSpc>
              <a:spcBef>
                <a:spcPts val="100"/>
              </a:spcBef>
            </a:pPr>
            <a:r>
              <a:rPr dirty="0" sz="1000" spc="155" b="1">
                <a:solidFill>
                  <a:srgbClr val="132D4B"/>
                </a:solidFill>
                <a:latin typeface="Calibri"/>
                <a:cs typeface="Calibri"/>
              </a:rPr>
              <a:t>meeting</a:t>
            </a:r>
            <a:r>
              <a:rPr dirty="0" sz="1000" spc="48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marked</a:t>
            </a:r>
            <a:r>
              <a:rPr dirty="0" sz="1000" spc="48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48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55" b="1">
                <a:solidFill>
                  <a:srgbClr val="132D4B"/>
                </a:solidFill>
                <a:latin typeface="Calibri"/>
                <a:cs typeface="Calibri"/>
              </a:rPr>
              <a:t>beginning</a:t>
            </a:r>
            <a:r>
              <a:rPr dirty="0" sz="1000" spc="484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of</a:t>
            </a:r>
            <a:r>
              <a:rPr dirty="0" sz="1000" spc="48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1000" spc="48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two-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year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collaboration</a:t>
            </a:r>
            <a:r>
              <a:rPr dirty="0" sz="1000" spc="35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focused</a:t>
            </a:r>
            <a:r>
              <a:rPr dirty="0" sz="1000" spc="36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on</a:t>
            </a:r>
            <a:r>
              <a:rPr dirty="0" sz="1000" spc="36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innovation</a:t>
            </a:r>
            <a:r>
              <a:rPr dirty="0" sz="1000" spc="35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in</a:t>
            </a:r>
            <a:r>
              <a:rPr dirty="0" sz="1000" spc="36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vocational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education,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animal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welfare,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sustainable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tourism.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2719" y="166081"/>
            <a:ext cx="2677160" cy="47180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313690">
              <a:lnSpc>
                <a:spcPct val="100000"/>
              </a:lnSpc>
              <a:spcBef>
                <a:spcPts val="370"/>
              </a:spcBef>
            </a:pPr>
            <a:r>
              <a:rPr dirty="0" sz="1800" spc="-70" b="1">
                <a:solidFill>
                  <a:srgbClr val="132D4B"/>
                </a:solidFill>
                <a:latin typeface="Verdana"/>
                <a:cs typeface="Verdana"/>
              </a:rPr>
              <a:t>N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E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240" b="1">
                <a:solidFill>
                  <a:srgbClr val="132D4B"/>
                </a:solidFill>
                <a:latin typeface="Verdana"/>
                <a:cs typeface="Verdana"/>
              </a:rPr>
              <a:t>W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S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100" b="1">
                <a:solidFill>
                  <a:srgbClr val="132D4B"/>
                </a:solidFill>
                <a:latin typeface="Verdana"/>
                <a:cs typeface="Verdana"/>
              </a:rPr>
              <a:t>L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E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350" b="1">
                <a:solidFill>
                  <a:srgbClr val="132D4B"/>
                </a:solidFill>
                <a:latin typeface="Verdana"/>
                <a:cs typeface="Verdana"/>
              </a:rPr>
              <a:t>TTE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160" b="1">
                <a:solidFill>
                  <a:srgbClr val="132D4B"/>
                </a:solidFill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5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90">
                <a:solidFill>
                  <a:srgbClr val="408BA3"/>
                </a:solidFill>
                <a:latin typeface="Lucida Sans Unicode"/>
                <a:cs typeface="Lucida Sans Unicode"/>
              </a:rPr>
              <a:t>1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408BA3"/>
                </a:solidFill>
                <a:latin typeface="Lucida Sans Unicode"/>
                <a:cs typeface="Lucida Sans Unicode"/>
              </a:rPr>
              <a:t>D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02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65">
                <a:solidFill>
                  <a:srgbClr val="408BA3"/>
                </a:solidFill>
                <a:latin typeface="Lucida Sans Unicode"/>
                <a:cs typeface="Lucida Sans Unicode"/>
              </a:rPr>
              <a:t>K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408BA3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90">
                <a:solidFill>
                  <a:srgbClr val="408BA3"/>
                </a:solidFill>
                <a:latin typeface="Lucida Sans Unicode"/>
                <a:cs typeface="Lucida Sans Unicode"/>
              </a:rPr>
              <a:t>1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80">
                <a:solidFill>
                  <a:srgbClr val="408BA3"/>
                </a:solidFill>
                <a:latin typeface="Lucida Sans Unicode"/>
                <a:cs typeface="Lucida Sans Unicode"/>
              </a:rPr>
              <a:t>0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V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T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229">
                <a:solidFill>
                  <a:srgbClr val="408BA3"/>
                </a:solidFill>
                <a:latin typeface="Lucida Sans Unicode"/>
                <a:cs typeface="Lucida Sans Unicode"/>
              </a:rPr>
              <a:t>0003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5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03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80">
                <a:solidFill>
                  <a:srgbClr val="408BA3"/>
                </a:solidFill>
                <a:latin typeface="Lucida Sans Unicode"/>
                <a:cs typeface="Lucida Sans Unicode"/>
              </a:rPr>
              <a:t>4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842" y="5071090"/>
            <a:ext cx="6671309" cy="104902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51435" marR="5080" indent="-39370">
              <a:lnSpc>
                <a:spcPts val="2700"/>
              </a:lnSpc>
              <a:spcBef>
                <a:spcPts val="340"/>
              </a:spcBef>
              <a:tabLst>
                <a:tab pos="2038350" algn="l"/>
                <a:tab pos="2431415" algn="l"/>
                <a:tab pos="3059430" algn="l"/>
                <a:tab pos="4262120" algn="l"/>
                <a:tab pos="4788535" algn="l"/>
              </a:tabLst>
            </a:pP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605" b="1">
                <a:solidFill>
                  <a:srgbClr val="132D4B"/>
                </a:solidFill>
                <a:latin typeface="Calibri"/>
                <a:cs typeface="Calibri"/>
              </a:rPr>
              <a:t>W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55" b="1">
                <a:solidFill>
                  <a:srgbClr val="132D4B"/>
                </a:solidFill>
                <a:latin typeface="Calibri"/>
                <a:cs typeface="Calibri"/>
              </a:rPr>
              <a:t>V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0" b="1">
                <a:solidFill>
                  <a:srgbClr val="132D4B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8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C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132D4B"/>
                </a:solidFill>
                <a:latin typeface="Calibri"/>
                <a:cs typeface="Calibri"/>
              </a:rPr>
              <a:t>: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90" b="1">
                <a:solidFill>
                  <a:srgbClr val="132D4B"/>
                </a:solidFill>
                <a:latin typeface="Calibri"/>
                <a:cs typeface="Calibri"/>
              </a:rPr>
              <a:t>O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34" b="1">
                <a:solidFill>
                  <a:srgbClr val="132D4B"/>
                </a:solidFill>
                <a:latin typeface="Calibri"/>
                <a:cs typeface="Calibri"/>
              </a:rPr>
              <a:t>L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65" b="1">
                <a:solidFill>
                  <a:srgbClr val="132D4B"/>
                </a:solidFill>
                <a:latin typeface="Calibri"/>
                <a:cs typeface="Calibri"/>
              </a:rPr>
              <a:t>D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10" b="1">
                <a:solidFill>
                  <a:srgbClr val="132D4B"/>
                </a:solidFill>
                <a:latin typeface="Calibri"/>
                <a:cs typeface="Calibri"/>
              </a:rPr>
              <a:t>Y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90" b="1">
                <a:solidFill>
                  <a:srgbClr val="132D4B"/>
                </a:solidFill>
                <a:latin typeface="Calibri"/>
                <a:cs typeface="Calibri"/>
              </a:rPr>
              <a:t>O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25" b="1">
                <a:solidFill>
                  <a:srgbClr val="132D4B"/>
                </a:solidFill>
                <a:latin typeface="Calibri"/>
                <a:cs typeface="Calibri"/>
              </a:rPr>
              <a:t>U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3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60" b="1">
                <a:solidFill>
                  <a:srgbClr val="132D4B"/>
                </a:solidFill>
                <a:latin typeface="Calibri"/>
                <a:cs typeface="Calibri"/>
              </a:rPr>
              <a:t>N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15" b="1">
                <a:solidFill>
                  <a:srgbClr val="132D4B"/>
                </a:solidFill>
                <a:latin typeface="Calibri"/>
                <a:cs typeface="Calibri"/>
              </a:rPr>
              <a:t>D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60" b="1">
                <a:solidFill>
                  <a:srgbClr val="132D4B"/>
                </a:solidFill>
                <a:latin typeface="Calibri"/>
                <a:cs typeface="Calibri"/>
              </a:rPr>
              <a:t>N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8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L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20" b="1">
                <a:solidFill>
                  <a:srgbClr val="132D4B"/>
                </a:solidFill>
                <a:latin typeface="Calibri"/>
                <a:cs typeface="Calibri"/>
              </a:rPr>
              <a:t>H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30" b="1">
                <a:solidFill>
                  <a:srgbClr val="132D4B"/>
                </a:solidFill>
                <a:latin typeface="Calibri"/>
                <a:cs typeface="Calibri"/>
              </a:rPr>
              <a:t>E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10" b="1">
                <a:solidFill>
                  <a:srgbClr val="132D4B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275590">
              <a:lnSpc>
                <a:spcPct val="100000"/>
              </a:lnSpc>
              <a:spcBef>
                <a:spcPts val="490"/>
              </a:spcBef>
              <a:tabLst>
                <a:tab pos="1735455" algn="l"/>
                <a:tab pos="2757170" algn="l"/>
                <a:tab pos="3924300" algn="l"/>
                <a:tab pos="4799965" algn="l"/>
                <a:tab pos="5384165" algn="l"/>
                <a:tab pos="5821680" algn="l"/>
              </a:tabLst>
            </a:pP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W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S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V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E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2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M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R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O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J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E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K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K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S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O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F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F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N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L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Y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0566" y="6584095"/>
            <a:ext cx="2639695" cy="338264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725170">
              <a:lnSpc>
                <a:spcPct val="100000"/>
              </a:lnSpc>
              <a:spcBef>
                <a:spcPts val="725"/>
              </a:spcBef>
            </a:pPr>
            <a:r>
              <a:rPr dirty="0" sz="1600" spc="275" b="1">
                <a:solidFill>
                  <a:srgbClr val="F7F1EB"/>
                </a:solidFill>
                <a:latin typeface="Calibri"/>
                <a:cs typeface="Calibri"/>
              </a:rPr>
              <a:t>PARTNERS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13175" y="8375669"/>
            <a:ext cx="2099945" cy="1000760"/>
            <a:chOff x="5213175" y="8375669"/>
            <a:chExt cx="2099945" cy="100076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2289" y="8375669"/>
              <a:ext cx="1000350" cy="10003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3175" y="8444502"/>
              <a:ext cx="867099" cy="86710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algn="just" marL="12700" marR="5080">
              <a:lnSpc>
                <a:spcPts val="960"/>
              </a:lnSpc>
              <a:spcBef>
                <a:spcPts val="10"/>
              </a:spcBef>
            </a:pPr>
            <a:r>
              <a:rPr dirty="0" spc="10"/>
              <a:t>Funded</a:t>
            </a:r>
            <a:r>
              <a:rPr dirty="0" spc="114"/>
              <a:t> </a:t>
            </a:r>
            <a:r>
              <a:rPr dirty="0" spc="10"/>
              <a:t>by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14"/>
              <a:t> </a:t>
            </a:r>
            <a:r>
              <a:rPr dirty="0" spc="10"/>
              <a:t>European</a:t>
            </a:r>
            <a:r>
              <a:rPr dirty="0" spc="120"/>
              <a:t> </a:t>
            </a:r>
            <a:r>
              <a:rPr dirty="0" spc="10"/>
              <a:t>Union.</a:t>
            </a:r>
            <a:r>
              <a:rPr dirty="0" spc="120"/>
              <a:t> </a:t>
            </a:r>
            <a:r>
              <a:rPr dirty="0" spc="10"/>
              <a:t>Views</a:t>
            </a:r>
            <a:r>
              <a:rPr dirty="0" spc="114"/>
              <a:t> </a:t>
            </a:r>
            <a:r>
              <a:rPr dirty="0" spc="10"/>
              <a:t>and</a:t>
            </a:r>
            <a:r>
              <a:rPr dirty="0" spc="120"/>
              <a:t> </a:t>
            </a:r>
            <a:r>
              <a:rPr dirty="0" spc="10"/>
              <a:t>opinions</a:t>
            </a:r>
            <a:r>
              <a:rPr dirty="0" spc="120"/>
              <a:t> </a:t>
            </a:r>
            <a:r>
              <a:rPr dirty="0" spc="10"/>
              <a:t>expressed</a:t>
            </a:r>
            <a:r>
              <a:rPr dirty="0" spc="114"/>
              <a:t> </a:t>
            </a:r>
            <a:r>
              <a:rPr dirty="0" spc="10"/>
              <a:t>are</a:t>
            </a:r>
            <a:r>
              <a:rPr dirty="0" spc="120"/>
              <a:t> </a:t>
            </a:r>
            <a:r>
              <a:rPr dirty="0" spc="10"/>
              <a:t>however</a:t>
            </a:r>
            <a:r>
              <a:rPr dirty="0" spc="120"/>
              <a:t> </a:t>
            </a:r>
            <a:r>
              <a:rPr dirty="0" spc="10"/>
              <a:t>those</a:t>
            </a:r>
            <a:r>
              <a:rPr dirty="0" spc="114"/>
              <a:t> </a:t>
            </a:r>
            <a:r>
              <a:rPr dirty="0" spc="10"/>
              <a:t>of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20"/>
              <a:t> </a:t>
            </a:r>
            <a:r>
              <a:rPr dirty="0" spc="10"/>
              <a:t>author(s)</a:t>
            </a:r>
            <a:r>
              <a:rPr dirty="0" spc="114"/>
              <a:t> </a:t>
            </a:r>
            <a:r>
              <a:rPr dirty="0" spc="-20"/>
              <a:t>only</a:t>
            </a:r>
            <a:r>
              <a:rPr dirty="0" spc="50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/>
              <a:t>do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9"/>
              <a:t> </a:t>
            </a:r>
            <a:r>
              <a:rPr dirty="0"/>
              <a:t>necessarily</a:t>
            </a:r>
            <a:r>
              <a:rPr dirty="0" spc="229"/>
              <a:t> </a:t>
            </a:r>
            <a:r>
              <a:rPr dirty="0"/>
              <a:t>reflect</a:t>
            </a:r>
            <a:r>
              <a:rPr dirty="0" spc="229"/>
              <a:t> </a:t>
            </a:r>
            <a:r>
              <a:rPr dirty="0"/>
              <a:t>those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 spc="50"/>
              <a:t>Union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/>
              <a:t>Education</a:t>
            </a:r>
            <a:r>
              <a:rPr dirty="0" spc="229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10"/>
              <a:t>Culture</a:t>
            </a:r>
            <a:r>
              <a:rPr dirty="0" spc="500"/>
              <a:t> </a:t>
            </a:r>
            <a:r>
              <a:rPr dirty="0"/>
              <a:t>Executive</a:t>
            </a:r>
            <a:r>
              <a:rPr dirty="0" spc="125"/>
              <a:t> </a:t>
            </a:r>
            <a:r>
              <a:rPr dirty="0"/>
              <a:t>Agency</a:t>
            </a:r>
            <a:r>
              <a:rPr dirty="0" spc="130"/>
              <a:t> </a:t>
            </a:r>
            <a:r>
              <a:rPr dirty="0"/>
              <a:t>(EACEA).</a:t>
            </a:r>
            <a:r>
              <a:rPr dirty="0" spc="125"/>
              <a:t> </a:t>
            </a:r>
            <a:r>
              <a:rPr dirty="0"/>
              <a:t>Neither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European</a:t>
            </a:r>
            <a:r>
              <a:rPr dirty="0" spc="130"/>
              <a:t> </a:t>
            </a:r>
            <a:r>
              <a:rPr dirty="0" spc="50"/>
              <a:t>Union</a:t>
            </a:r>
            <a:r>
              <a:rPr dirty="0" spc="125"/>
              <a:t> </a:t>
            </a:r>
            <a:r>
              <a:rPr dirty="0"/>
              <a:t>nor</a:t>
            </a:r>
            <a:r>
              <a:rPr dirty="0" spc="130"/>
              <a:t> </a:t>
            </a:r>
            <a:r>
              <a:rPr dirty="0"/>
              <a:t>EACEA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130"/>
              <a:t> </a:t>
            </a:r>
            <a:r>
              <a:rPr dirty="0"/>
              <a:t>be</a:t>
            </a:r>
            <a:r>
              <a:rPr dirty="0" spc="130"/>
              <a:t> </a:t>
            </a:r>
            <a:r>
              <a:rPr dirty="0"/>
              <a:t>held</a:t>
            </a:r>
            <a:r>
              <a:rPr dirty="0" spc="125"/>
              <a:t> </a:t>
            </a:r>
            <a:r>
              <a:rPr dirty="0"/>
              <a:t>responsible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-10"/>
              <a:t>them.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0512" y="6369097"/>
            <a:ext cx="2134870" cy="3435350"/>
            <a:chOff x="5010512" y="6369097"/>
            <a:chExt cx="2134870" cy="3435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0512" y="6369097"/>
              <a:ext cx="2134404" cy="24772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0513" y="8210257"/>
              <a:ext cx="2134404" cy="15938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45842" y="5071090"/>
            <a:ext cx="6671309" cy="73469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51435" marR="5080" indent="-39370">
              <a:lnSpc>
                <a:spcPts val="2700"/>
              </a:lnSpc>
              <a:spcBef>
                <a:spcPts val="340"/>
              </a:spcBef>
              <a:tabLst>
                <a:tab pos="2038350" algn="l"/>
                <a:tab pos="2431415" algn="l"/>
                <a:tab pos="3059430" algn="l"/>
                <a:tab pos="4262120" algn="l"/>
                <a:tab pos="4788535" algn="l"/>
              </a:tabLst>
            </a:pP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605" b="1">
                <a:solidFill>
                  <a:srgbClr val="132D4B"/>
                </a:solidFill>
                <a:latin typeface="Calibri"/>
                <a:cs typeface="Calibri"/>
              </a:rPr>
              <a:t>W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55" b="1">
                <a:solidFill>
                  <a:srgbClr val="132D4B"/>
                </a:solidFill>
                <a:latin typeface="Calibri"/>
                <a:cs typeface="Calibri"/>
              </a:rPr>
              <a:t>V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0" b="1">
                <a:solidFill>
                  <a:srgbClr val="132D4B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8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C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132D4B"/>
                </a:solidFill>
                <a:latin typeface="Calibri"/>
                <a:cs typeface="Calibri"/>
              </a:rPr>
              <a:t>: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90" b="1">
                <a:solidFill>
                  <a:srgbClr val="132D4B"/>
                </a:solidFill>
                <a:latin typeface="Calibri"/>
                <a:cs typeface="Calibri"/>
              </a:rPr>
              <a:t>O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34" b="1">
                <a:solidFill>
                  <a:srgbClr val="132D4B"/>
                </a:solidFill>
                <a:latin typeface="Calibri"/>
                <a:cs typeface="Calibri"/>
              </a:rPr>
              <a:t>L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65" b="1">
                <a:solidFill>
                  <a:srgbClr val="132D4B"/>
                </a:solidFill>
                <a:latin typeface="Calibri"/>
                <a:cs typeface="Calibri"/>
              </a:rPr>
              <a:t>D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10" b="1">
                <a:solidFill>
                  <a:srgbClr val="132D4B"/>
                </a:solidFill>
                <a:latin typeface="Calibri"/>
                <a:cs typeface="Calibri"/>
              </a:rPr>
              <a:t>Y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90" b="1">
                <a:solidFill>
                  <a:srgbClr val="132D4B"/>
                </a:solidFill>
                <a:latin typeface="Calibri"/>
                <a:cs typeface="Calibri"/>
              </a:rPr>
              <a:t>O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25" b="1">
                <a:solidFill>
                  <a:srgbClr val="132D4B"/>
                </a:solidFill>
                <a:latin typeface="Calibri"/>
                <a:cs typeface="Calibri"/>
              </a:rPr>
              <a:t>U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3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60" b="1">
                <a:solidFill>
                  <a:srgbClr val="132D4B"/>
                </a:solidFill>
                <a:latin typeface="Calibri"/>
                <a:cs typeface="Calibri"/>
              </a:rPr>
              <a:t>N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15" b="1">
                <a:solidFill>
                  <a:srgbClr val="132D4B"/>
                </a:solidFill>
                <a:latin typeface="Calibri"/>
                <a:cs typeface="Calibri"/>
              </a:rPr>
              <a:t>D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60" b="1">
                <a:solidFill>
                  <a:srgbClr val="132D4B"/>
                </a:solidFill>
                <a:latin typeface="Calibri"/>
                <a:cs typeface="Calibri"/>
              </a:rPr>
              <a:t>N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8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L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20" b="1">
                <a:solidFill>
                  <a:srgbClr val="132D4B"/>
                </a:solidFill>
                <a:latin typeface="Calibri"/>
                <a:cs typeface="Calibri"/>
              </a:rPr>
              <a:t>H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30" b="1">
                <a:solidFill>
                  <a:srgbClr val="132D4B"/>
                </a:solidFill>
                <a:latin typeface="Calibri"/>
                <a:cs typeface="Calibri"/>
              </a:rPr>
              <a:t>E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10" b="1">
                <a:solidFill>
                  <a:srgbClr val="132D4B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algn="just" marL="12700" marR="5080">
              <a:lnSpc>
                <a:spcPts val="960"/>
              </a:lnSpc>
              <a:spcBef>
                <a:spcPts val="10"/>
              </a:spcBef>
            </a:pPr>
            <a:r>
              <a:rPr dirty="0" spc="10"/>
              <a:t>Funded</a:t>
            </a:r>
            <a:r>
              <a:rPr dirty="0" spc="114"/>
              <a:t> </a:t>
            </a:r>
            <a:r>
              <a:rPr dirty="0" spc="10"/>
              <a:t>by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14"/>
              <a:t> </a:t>
            </a:r>
            <a:r>
              <a:rPr dirty="0" spc="10"/>
              <a:t>European</a:t>
            </a:r>
            <a:r>
              <a:rPr dirty="0" spc="120"/>
              <a:t> </a:t>
            </a:r>
            <a:r>
              <a:rPr dirty="0" spc="10"/>
              <a:t>Union.</a:t>
            </a:r>
            <a:r>
              <a:rPr dirty="0" spc="120"/>
              <a:t> </a:t>
            </a:r>
            <a:r>
              <a:rPr dirty="0" spc="10"/>
              <a:t>Views</a:t>
            </a:r>
            <a:r>
              <a:rPr dirty="0" spc="114"/>
              <a:t> </a:t>
            </a:r>
            <a:r>
              <a:rPr dirty="0" spc="10"/>
              <a:t>and</a:t>
            </a:r>
            <a:r>
              <a:rPr dirty="0" spc="120"/>
              <a:t> </a:t>
            </a:r>
            <a:r>
              <a:rPr dirty="0" spc="10"/>
              <a:t>opinions</a:t>
            </a:r>
            <a:r>
              <a:rPr dirty="0" spc="120"/>
              <a:t> </a:t>
            </a:r>
            <a:r>
              <a:rPr dirty="0" spc="10"/>
              <a:t>expressed</a:t>
            </a:r>
            <a:r>
              <a:rPr dirty="0" spc="114"/>
              <a:t> </a:t>
            </a:r>
            <a:r>
              <a:rPr dirty="0" spc="10"/>
              <a:t>are</a:t>
            </a:r>
            <a:r>
              <a:rPr dirty="0" spc="120"/>
              <a:t> </a:t>
            </a:r>
            <a:r>
              <a:rPr dirty="0" spc="10"/>
              <a:t>however</a:t>
            </a:r>
            <a:r>
              <a:rPr dirty="0" spc="120"/>
              <a:t> </a:t>
            </a:r>
            <a:r>
              <a:rPr dirty="0" spc="10"/>
              <a:t>those</a:t>
            </a:r>
            <a:r>
              <a:rPr dirty="0" spc="114"/>
              <a:t> </a:t>
            </a:r>
            <a:r>
              <a:rPr dirty="0" spc="10"/>
              <a:t>of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20"/>
              <a:t> </a:t>
            </a:r>
            <a:r>
              <a:rPr dirty="0" spc="10"/>
              <a:t>author(s)</a:t>
            </a:r>
            <a:r>
              <a:rPr dirty="0" spc="114"/>
              <a:t> </a:t>
            </a:r>
            <a:r>
              <a:rPr dirty="0" spc="-20"/>
              <a:t>only</a:t>
            </a:r>
            <a:r>
              <a:rPr dirty="0" spc="50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/>
              <a:t>do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9"/>
              <a:t> </a:t>
            </a:r>
            <a:r>
              <a:rPr dirty="0"/>
              <a:t>necessarily</a:t>
            </a:r>
            <a:r>
              <a:rPr dirty="0" spc="229"/>
              <a:t> </a:t>
            </a:r>
            <a:r>
              <a:rPr dirty="0"/>
              <a:t>reflect</a:t>
            </a:r>
            <a:r>
              <a:rPr dirty="0" spc="229"/>
              <a:t> </a:t>
            </a:r>
            <a:r>
              <a:rPr dirty="0"/>
              <a:t>those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 spc="50"/>
              <a:t>Union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/>
              <a:t>Education</a:t>
            </a:r>
            <a:r>
              <a:rPr dirty="0" spc="229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10"/>
              <a:t>Culture</a:t>
            </a:r>
            <a:r>
              <a:rPr dirty="0" spc="500"/>
              <a:t> </a:t>
            </a:r>
            <a:r>
              <a:rPr dirty="0"/>
              <a:t>Executive</a:t>
            </a:r>
            <a:r>
              <a:rPr dirty="0" spc="125"/>
              <a:t> </a:t>
            </a:r>
            <a:r>
              <a:rPr dirty="0"/>
              <a:t>Agency</a:t>
            </a:r>
            <a:r>
              <a:rPr dirty="0" spc="130"/>
              <a:t> </a:t>
            </a:r>
            <a:r>
              <a:rPr dirty="0"/>
              <a:t>(EACEA).</a:t>
            </a:r>
            <a:r>
              <a:rPr dirty="0" spc="125"/>
              <a:t> </a:t>
            </a:r>
            <a:r>
              <a:rPr dirty="0"/>
              <a:t>Neither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European</a:t>
            </a:r>
            <a:r>
              <a:rPr dirty="0" spc="130"/>
              <a:t> </a:t>
            </a:r>
            <a:r>
              <a:rPr dirty="0" spc="50"/>
              <a:t>Union</a:t>
            </a:r>
            <a:r>
              <a:rPr dirty="0" spc="125"/>
              <a:t> </a:t>
            </a:r>
            <a:r>
              <a:rPr dirty="0"/>
              <a:t>nor</a:t>
            </a:r>
            <a:r>
              <a:rPr dirty="0" spc="130"/>
              <a:t> </a:t>
            </a:r>
            <a:r>
              <a:rPr dirty="0"/>
              <a:t>EACEA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130"/>
              <a:t> </a:t>
            </a:r>
            <a:r>
              <a:rPr dirty="0"/>
              <a:t>be</a:t>
            </a:r>
            <a:r>
              <a:rPr dirty="0" spc="130"/>
              <a:t> </a:t>
            </a:r>
            <a:r>
              <a:rPr dirty="0"/>
              <a:t>held</a:t>
            </a:r>
            <a:r>
              <a:rPr dirty="0" spc="125"/>
              <a:t> </a:t>
            </a:r>
            <a:r>
              <a:rPr dirty="0"/>
              <a:t>responsible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-10"/>
              <a:t>them.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9714" y="7888044"/>
            <a:ext cx="4236720" cy="1931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6300"/>
              </a:lnSpc>
              <a:spcBef>
                <a:spcPts val="100"/>
              </a:spcBef>
            </a:pP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second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day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was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dedicated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to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workshop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titled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“Animal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Assisted</a:t>
            </a:r>
            <a:r>
              <a:rPr dirty="0" sz="1000" spc="320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Therapy:</a:t>
            </a:r>
            <a:r>
              <a:rPr dirty="0" sz="1000" spc="31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1000" spc="320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Symbiotic</a:t>
            </a:r>
            <a:r>
              <a:rPr dirty="0" sz="1000" spc="320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Healing</a:t>
            </a:r>
            <a:r>
              <a:rPr dirty="0" sz="1000" spc="320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Space</a:t>
            </a:r>
            <a:r>
              <a:rPr dirty="0" sz="1000" spc="320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-50" b="1">
                <a:solidFill>
                  <a:srgbClr val="132D4B"/>
                </a:solidFill>
                <a:latin typeface="Calibri"/>
                <a:cs typeface="Calibri"/>
              </a:rPr>
              <a:t>–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 Transferability</a:t>
            </a:r>
            <a:r>
              <a:rPr dirty="0" sz="1000" spc="3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in</a:t>
            </a:r>
            <a:r>
              <a:rPr dirty="0" sz="1000" spc="3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Solidarity</a:t>
            </a:r>
            <a:r>
              <a:rPr dirty="0" sz="1000" spc="3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Tourism.”</a:t>
            </a:r>
            <a:r>
              <a:rPr dirty="0" sz="1000" spc="3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3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session</a:t>
            </a:r>
            <a:r>
              <a:rPr dirty="0" sz="1000" spc="3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explored </a:t>
            </a:r>
            <a:r>
              <a:rPr dirty="0" sz="1000" spc="155" b="1">
                <a:solidFill>
                  <a:srgbClr val="132D4B"/>
                </a:solidFill>
                <a:latin typeface="Calibri"/>
                <a:cs typeface="Calibri"/>
              </a:rPr>
              <a:t>how</a:t>
            </a:r>
            <a:r>
              <a:rPr dirty="0" sz="1000" spc="2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animal-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assisted</a:t>
            </a:r>
            <a:r>
              <a:rPr dirty="0" sz="1000" spc="254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therapy</a:t>
            </a:r>
            <a:r>
              <a:rPr dirty="0" sz="1000" spc="254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can</a:t>
            </a:r>
            <a:r>
              <a:rPr dirty="0" sz="1000" spc="254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be</a:t>
            </a:r>
            <a:r>
              <a:rPr dirty="0" sz="1000" spc="254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integrated</a:t>
            </a:r>
            <a:r>
              <a:rPr dirty="0" sz="1000" spc="254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into</a:t>
            </a:r>
            <a:r>
              <a:rPr dirty="0" sz="1000" spc="254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ethical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3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socially</a:t>
            </a:r>
            <a:r>
              <a:rPr dirty="0" sz="1000" spc="3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responsible</a:t>
            </a:r>
            <a:r>
              <a:rPr dirty="0" sz="1000" spc="3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tourism</a:t>
            </a:r>
            <a:r>
              <a:rPr dirty="0" sz="1000" spc="3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practices,</a:t>
            </a:r>
            <a:r>
              <a:rPr dirty="0" sz="1000" spc="3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highlighting</a:t>
            </a:r>
            <a:r>
              <a:rPr dirty="0" sz="1000" spc="3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70" b="1">
                <a:solidFill>
                  <a:srgbClr val="132D4B"/>
                </a:solidFill>
                <a:latin typeface="Calibri"/>
                <a:cs typeface="Calibri"/>
              </a:rPr>
              <a:t>its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potential</a:t>
            </a:r>
            <a:r>
              <a:rPr dirty="0" sz="1000" spc="26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to</a:t>
            </a:r>
            <a:r>
              <a:rPr dirty="0" sz="1000" spc="26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create</a:t>
            </a:r>
            <a:r>
              <a:rPr dirty="0" sz="1000" spc="26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meaningful</a:t>
            </a:r>
            <a:r>
              <a:rPr dirty="0" sz="1000" spc="27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experiences</a:t>
            </a:r>
            <a:r>
              <a:rPr dirty="0" sz="1000" spc="26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for</a:t>
            </a:r>
            <a:r>
              <a:rPr dirty="0" sz="1000" spc="26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participants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while</a:t>
            </a:r>
            <a:r>
              <a:rPr dirty="0" sz="1000" spc="320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supporting</a:t>
            </a:r>
            <a:r>
              <a:rPr dirty="0" sz="1000" spc="32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animal</a:t>
            </a:r>
            <a:r>
              <a:rPr dirty="0" sz="1000" spc="32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welfare</a:t>
            </a:r>
            <a:r>
              <a:rPr dirty="0" sz="1000" spc="32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32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community engagement.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719" y="166081"/>
            <a:ext cx="2677160" cy="47180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313690">
              <a:lnSpc>
                <a:spcPct val="100000"/>
              </a:lnSpc>
              <a:spcBef>
                <a:spcPts val="370"/>
              </a:spcBef>
            </a:pPr>
            <a:r>
              <a:rPr dirty="0" sz="1800" spc="-70" b="1">
                <a:solidFill>
                  <a:srgbClr val="132D4B"/>
                </a:solidFill>
                <a:latin typeface="Verdana"/>
                <a:cs typeface="Verdana"/>
              </a:rPr>
              <a:t>N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E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240" b="1">
                <a:solidFill>
                  <a:srgbClr val="132D4B"/>
                </a:solidFill>
                <a:latin typeface="Verdana"/>
                <a:cs typeface="Verdana"/>
              </a:rPr>
              <a:t>W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S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100" b="1">
                <a:solidFill>
                  <a:srgbClr val="132D4B"/>
                </a:solidFill>
                <a:latin typeface="Verdana"/>
                <a:cs typeface="Verdana"/>
              </a:rPr>
              <a:t>L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E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350" b="1">
                <a:solidFill>
                  <a:srgbClr val="132D4B"/>
                </a:solidFill>
                <a:latin typeface="Verdana"/>
                <a:cs typeface="Verdana"/>
              </a:rPr>
              <a:t>TTE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160" b="1">
                <a:solidFill>
                  <a:srgbClr val="132D4B"/>
                </a:solidFill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5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90">
                <a:solidFill>
                  <a:srgbClr val="408BA3"/>
                </a:solidFill>
                <a:latin typeface="Lucida Sans Unicode"/>
                <a:cs typeface="Lucida Sans Unicode"/>
              </a:rPr>
              <a:t>1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408BA3"/>
                </a:solidFill>
                <a:latin typeface="Lucida Sans Unicode"/>
                <a:cs typeface="Lucida Sans Unicode"/>
              </a:rPr>
              <a:t>D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02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65">
                <a:solidFill>
                  <a:srgbClr val="408BA3"/>
                </a:solidFill>
                <a:latin typeface="Lucida Sans Unicode"/>
                <a:cs typeface="Lucida Sans Unicode"/>
              </a:rPr>
              <a:t>K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408BA3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90">
                <a:solidFill>
                  <a:srgbClr val="408BA3"/>
                </a:solidFill>
                <a:latin typeface="Lucida Sans Unicode"/>
                <a:cs typeface="Lucida Sans Unicode"/>
              </a:rPr>
              <a:t>1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80">
                <a:solidFill>
                  <a:srgbClr val="408BA3"/>
                </a:solidFill>
                <a:latin typeface="Lucida Sans Unicode"/>
                <a:cs typeface="Lucida Sans Unicode"/>
              </a:rPr>
              <a:t>0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V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T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229">
                <a:solidFill>
                  <a:srgbClr val="408BA3"/>
                </a:solidFill>
                <a:latin typeface="Lucida Sans Unicode"/>
                <a:cs typeface="Lucida Sans Unicode"/>
              </a:rPr>
              <a:t>0003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5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03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80">
                <a:solidFill>
                  <a:srgbClr val="408BA3"/>
                </a:solidFill>
                <a:latin typeface="Lucida Sans Unicode"/>
                <a:cs typeface="Lucida Sans Unicode"/>
              </a:rPr>
              <a:t>4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714" y="5848129"/>
            <a:ext cx="4579620" cy="18275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21615">
              <a:lnSpc>
                <a:spcPct val="100000"/>
              </a:lnSpc>
              <a:spcBef>
                <a:spcPts val="114"/>
              </a:spcBef>
              <a:tabLst>
                <a:tab pos="1681480" algn="l"/>
                <a:tab pos="2703195" algn="l"/>
                <a:tab pos="3870325" algn="l"/>
              </a:tabLst>
            </a:pP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W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S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V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E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2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M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R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O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J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E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K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K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S</a:t>
            </a:r>
            <a:endParaRPr sz="1600">
              <a:latin typeface="Consolas"/>
              <a:cs typeface="Consolas"/>
            </a:endParaRPr>
          </a:p>
          <a:p>
            <a:pPr algn="just" marL="12700" marR="347980">
              <a:lnSpc>
                <a:spcPct val="156300"/>
              </a:lnSpc>
              <a:spcBef>
                <a:spcPts val="994"/>
              </a:spcBef>
            </a:pP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During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0" b="1">
                <a:solidFill>
                  <a:srgbClr val="132D4B"/>
                </a:solidFill>
                <a:latin typeface="Calibri"/>
                <a:cs typeface="Calibri"/>
              </a:rPr>
              <a:t>first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day,</a:t>
            </a:r>
            <a:r>
              <a:rPr dirty="0" sz="1000" spc="1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project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partners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75" b="1">
                <a:solidFill>
                  <a:srgbClr val="132D4B"/>
                </a:solidFill>
                <a:latin typeface="Calibri"/>
                <a:cs typeface="Calibri"/>
              </a:rPr>
              <a:t>came</a:t>
            </a:r>
            <a:r>
              <a:rPr dirty="0" sz="1000" spc="15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together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to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align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on</a:t>
            </a:r>
            <a:r>
              <a:rPr dirty="0" sz="1000" spc="1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project’s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objectives,</a:t>
            </a:r>
            <a:r>
              <a:rPr dirty="0" sz="1000" spc="1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define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roles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1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responsibilities,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3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plan</a:t>
            </a:r>
            <a:r>
              <a:rPr dirty="0" sz="1000" spc="3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36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65" b="1">
                <a:solidFill>
                  <a:srgbClr val="132D4B"/>
                </a:solidFill>
                <a:latin typeface="Calibri"/>
                <a:cs typeface="Calibri"/>
              </a:rPr>
              <a:t>upcoming</a:t>
            </a:r>
            <a:r>
              <a:rPr dirty="0" sz="1000" spc="3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activities.</a:t>
            </a:r>
            <a:r>
              <a:rPr dirty="0" sz="1000" spc="37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This</a:t>
            </a:r>
            <a:r>
              <a:rPr dirty="0" sz="1000" spc="36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0" b="1">
                <a:solidFill>
                  <a:srgbClr val="132D4B"/>
                </a:solidFill>
                <a:latin typeface="Calibri"/>
                <a:cs typeface="Calibri"/>
              </a:rPr>
              <a:t>initial</a:t>
            </a:r>
            <a:r>
              <a:rPr dirty="0" sz="1000" spc="37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coordination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ensured</a:t>
            </a:r>
            <a:r>
              <a:rPr dirty="0" sz="1000" spc="27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1000" spc="2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shared</a:t>
            </a:r>
            <a:r>
              <a:rPr dirty="0" sz="1000" spc="2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vision</a:t>
            </a:r>
            <a:r>
              <a:rPr dirty="0" sz="1000" spc="2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2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1000" spc="2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structured</a:t>
            </a:r>
            <a:r>
              <a:rPr dirty="0" sz="1000" spc="2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approach</a:t>
            </a:r>
            <a:r>
              <a:rPr dirty="0" sz="1000" spc="2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for</a:t>
            </a:r>
            <a:r>
              <a:rPr dirty="0" sz="1000" spc="2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the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implementation</a:t>
            </a:r>
            <a:r>
              <a:rPr dirty="0" sz="1000" spc="229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phase,</a:t>
            </a:r>
            <a:r>
              <a:rPr dirty="0" sz="1000" spc="229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setting</a:t>
            </a:r>
            <a:r>
              <a:rPr dirty="0" sz="1000" spc="229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1000" spc="23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strong</a:t>
            </a:r>
            <a:r>
              <a:rPr dirty="0" sz="1000" spc="229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foundation</a:t>
            </a:r>
            <a:r>
              <a:rPr dirty="0" sz="1000" spc="229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70" b="1">
                <a:solidFill>
                  <a:srgbClr val="132D4B"/>
                </a:solidFill>
                <a:latin typeface="Calibri"/>
                <a:cs typeface="Calibri"/>
              </a:rPr>
              <a:t>for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effective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collaboration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80" b="1">
                <a:solidFill>
                  <a:srgbClr val="132D4B"/>
                </a:solidFill>
                <a:latin typeface="Calibri"/>
                <a:cs typeface="Calibri"/>
              </a:rPr>
              <a:t>among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85" b="1">
                <a:solidFill>
                  <a:srgbClr val="132D4B"/>
                </a:solidFill>
                <a:latin typeface="Calibri"/>
                <a:cs typeface="Calibri"/>
              </a:rPr>
              <a:t>all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partners.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3741" y="5848129"/>
            <a:ext cx="1743075" cy="2717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96265" algn="l"/>
                <a:tab pos="1033780" algn="l"/>
              </a:tabLst>
            </a:pP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O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F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60" b="1">
                <a:solidFill>
                  <a:srgbClr val="408BA3"/>
                </a:solidFill>
                <a:latin typeface="Consolas"/>
                <a:cs typeface="Consolas"/>
              </a:rPr>
              <a:t>F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N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L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Y</a:t>
            </a:r>
            <a:endParaRPr sz="16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514" y="6369098"/>
            <a:ext cx="2439317" cy="17342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5842" y="5071090"/>
            <a:ext cx="6671309" cy="73469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51435" marR="5080" indent="-39370">
              <a:lnSpc>
                <a:spcPts val="2700"/>
              </a:lnSpc>
              <a:spcBef>
                <a:spcPts val="340"/>
              </a:spcBef>
              <a:tabLst>
                <a:tab pos="2038350" algn="l"/>
                <a:tab pos="2431415" algn="l"/>
                <a:tab pos="3059430" algn="l"/>
                <a:tab pos="4262120" algn="l"/>
                <a:tab pos="4788535" algn="l"/>
              </a:tabLst>
            </a:pP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605" b="1">
                <a:solidFill>
                  <a:srgbClr val="132D4B"/>
                </a:solidFill>
                <a:latin typeface="Calibri"/>
                <a:cs typeface="Calibri"/>
              </a:rPr>
              <a:t>W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55" b="1">
                <a:solidFill>
                  <a:srgbClr val="132D4B"/>
                </a:solidFill>
                <a:latin typeface="Calibri"/>
                <a:cs typeface="Calibri"/>
              </a:rPr>
              <a:t>V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0" b="1">
                <a:solidFill>
                  <a:srgbClr val="132D4B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8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C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132D4B"/>
                </a:solidFill>
                <a:latin typeface="Calibri"/>
                <a:cs typeface="Calibri"/>
              </a:rPr>
              <a:t>: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90" b="1">
                <a:solidFill>
                  <a:srgbClr val="132D4B"/>
                </a:solidFill>
                <a:latin typeface="Calibri"/>
                <a:cs typeface="Calibri"/>
              </a:rPr>
              <a:t>O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34" b="1">
                <a:solidFill>
                  <a:srgbClr val="132D4B"/>
                </a:solidFill>
                <a:latin typeface="Calibri"/>
                <a:cs typeface="Calibri"/>
              </a:rPr>
              <a:t>L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65" b="1">
                <a:solidFill>
                  <a:srgbClr val="132D4B"/>
                </a:solidFill>
                <a:latin typeface="Calibri"/>
                <a:cs typeface="Calibri"/>
              </a:rPr>
              <a:t>D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10" b="1">
                <a:solidFill>
                  <a:srgbClr val="132D4B"/>
                </a:solidFill>
                <a:latin typeface="Calibri"/>
                <a:cs typeface="Calibri"/>
              </a:rPr>
              <a:t>Y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90" b="1">
                <a:solidFill>
                  <a:srgbClr val="132D4B"/>
                </a:solidFill>
                <a:latin typeface="Calibri"/>
                <a:cs typeface="Calibri"/>
              </a:rPr>
              <a:t>O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25" b="1">
                <a:solidFill>
                  <a:srgbClr val="132D4B"/>
                </a:solidFill>
                <a:latin typeface="Calibri"/>
                <a:cs typeface="Calibri"/>
              </a:rPr>
              <a:t>U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3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60" b="1">
                <a:solidFill>
                  <a:srgbClr val="132D4B"/>
                </a:solidFill>
                <a:latin typeface="Calibri"/>
                <a:cs typeface="Calibri"/>
              </a:rPr>
              <a:t>N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15" b="1">
                <a:solidFill>
                  <a:srgbClr val="132D4B"/>
                </a:solidFill>
                <a:latin typeface="Calibri"/>
                <a:cs typeface="Calibri"/>
              </a:rPr>
              <a:t>D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60" b="1">
                <a:solidFill>
                  <a:srgbClr val="132D4B"/>
                </a:solidFill>
                <a:latin typeface="Calibri"/>
                <a:cs typeface="Calibri"/>
              </a:rPr>
              <a:t>N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8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L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20" b="1">
                <a:solidFill>
                  <a:srgbClr val="132D4B"/>
                </a:solidFill>
                <a:latin typeface="Calibri"/>
                <a:cs typeface="Calibri"/>
              </a:rPr>
              <a:t>H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30" b="1">
                <a:solidFill>
                  <a:srgbClr val="132D4B"/>
                </a:solidFill>
                <a:latin typeface="Calibri"/>
                <a:cs typeface="Calibri"/>
              </a:rPr>
              <a:t>E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10" b="1">
                <a:solidFill>
                  <a:srgbClr val="132D4B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algn="just" marL="12700" marR="5080">
              <a:lnSpc>
                <a:spcPts val="960"/>
              </a:lnSpc>
              <a:spcBef>
                <a:spcPts val="10"/>
              </a:spcBef>
            </a:pPr>
            <a:r>
              <a:rPr dirty="0" spc="10"/>
              <a:t>Funded</a:t>
            </a:r>
            <a:r>
              <a:rPr dirty="0" spc="114"/>
              <a:t> </a:t>
            </a:r>
            <a:r>
              <a:rPr dirty="0" spc="10"/>
              <a:t>by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14"/>
              <a:t> </a:t>
            </a:r>
            <a:r>
              <a:rPr dirty="0" spc="10"/>
              <a:t>European</a:t>
            </a:r>
            <a:r>
              <a:rPr dirty="0" spc="120"/>
              <a:t> </a:t>
            </a:r>
            <a:r>
              <a:rPr dirty="0" spc="10"/>
              <a:t>Union.</a:t>
            </a:r>
            <a:r>
              <a:rPr dirty="0" spc="120"/>
              <a:t> </a:t>
            </a:r>
            <a:r>
              <a:rPr dirty="0" spc="10"/>
              <a:t>Views</a:t>
            </a:r>
            <a:r>
              <a:rPr dirty="0" spc="114"/>
              <a:t> </a:t>
            </a:r>
            <a:r>
              <a:rPr dirty="0" spc="10"/>
              <a:t>and</a:t>
            </a:r>
            <a:r>
              <a:rPr dirty="0" spc="120"/>
              <a:t> </a:t>
            </a:r>
            <a:r>
              <a:rPr dirty="0" spc="10"/>
              <a:t>opinions</a:t>
            </a:r>
            <a:r>
              <a:rPr dirty="0" spc="120"/>
              <a:t> </a:t>
            </a:r>
            <a:r>
              <a:rPr dirty="0" spc="10"/>
              <a:t>expressed</a:t>
            </a:r>
            <a:r>
              <a:rPr dirty="0" spc="114"/>
              <a:t> </a:t>
            </a:r>
            <a:r>
              <a:rPr dirty="0" spc="10"/>
              <a:t>are</a:t>
            </a:r>
            <a:r>
              <a:rPr dirty="0" spc="120"/>
              <a:t> </a:t>
            </a:r>
            <a:r>
              <a:rPr dirty="0" spc="10"/>
              <a:t>however</a:t>
            </a:r>
            <a:r>
              <a:rPr dirty="0" spc="120"/>
              <a:t> </a:t>
            </a:r>
            <a:r>
              <a:rPr dirty="0" spc="10"/>
              <a:t>those</a:t>
            </a:r>
            <a:r>
              <a:rPr dirty="0" spc="114"/>
              <a:t> </a:t>
            </a:r>
            <a:r>
              <a:rPr dirty="0" spc="10"/>
              <a:t>of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20"/>
              <a:t> </a:t>
            </a:r>
            <a:r>
              <a:rPr dirty="0" spc="10"/>
              <a:t>author(s)</a:t>
            </a:r>
            <a:r>
              <a:rPr dirty="0" spc="114"/>
              <a:t> </a:t>
            </a:r>
            <a:r>
              <a:rPr dirty="0" spc="-20"/>
              <a:t>only</a:t>
            </a:r>
            <a:r>
              <a:rPr dirty="0" spc="50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/>
              <a:t>do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9"/>
              <a:t> </a:t>
            </a:r>
            <a:r>
              <a:rPr dirty="0"/>
              <a:t>necessarily</a:t>
            </a:r>
            <a:r>
              <a:rPr dirty="0" spc="229"/>
              <a:t> </a:t>
            </a:r>
            <a:r>
              <a:rPr dirty="0"/>
              <a:t>reflect</a:t>
            </a:r>
            <a:r>
              <a:rPr dirty="0" spc="229"/>
              <a:t> </a:t>
            </a:r>
            <a:r>
              <a:rPr dirty="0"/>
              <a:t>those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 spc="50"/>
              <a:t>Union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/>
              <a:t>Education</a:t>
            </a:r>
            <a:r>
              <a:rPr dirty="0" spc="229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10"/>
              <a:t>Culture</a:t>
            </a:r>
            <a:r>
              <a:rPr dirty="0" spc="500"/>
              <a:t> </a:t>
            </a:r>
            <a:r>
              <a:rPr dirty="0"/>
              <a:t>Executive</a:t>
            </a:r>
            <a:r>
              <a:rPr dirty="0" spc="125"/>
              <a:t> </a:t>
            </a:r>
            <a:r>
              <a:rPr dirty="0"/>
              <a:t>Agency</a:t>
            </a:r>
            <a:r>
              <a:rPr dirty="0" spc="130"/>
              <a:t> </a:t>
            </a:r>
            <a:r>
              <a:rPr dirty="0"/>
              <a:t>(EACEA).</a:t>
            </a:r>
            <a:r>
              <a:rPr dirty="0" spc="125"/>
              <a:t> </a:t>
            </a:r>
            <a:r>
              <a:rPr dirty="0"/>
              <a:t>Neither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European</a:t>
            </a:r>
            <a:r>
              <a:rPr dirty="0" spc="130"/>
              <a:t> </a:t>
            </a:r>
            <a:r>
              <a:rPr dirty="0" spc="50"/>
              <a:t>Union</a:t>
            </a:r>
            <a:r>
              <a:rPr dirty="0" spc="125"/>
              <a:t> </a:t>
            </a:r>
            <a:r>
              <a:rPr dirty="0"/>
              <a:t>nor</a:t>
            </a:r>
            <a:r>
              <a:rPr dirty="0" spc="130"/>
              <a:t> </a:t>
            </a:r>
            <a:r>
              <a:rPr dirty="0"/>
              <a:t>EACEA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130"/>
              <a:t> </a:t>
            </a:r>
            <a:r>
              <a:rPr dirty="0"/>
              <a:t>be</a:t>
            </a:r>
            <a:r>
              <a:rPr dirty="0" spc="130"/>
              <a:t> </a:t>
            </a:r>
            <a:r>
              <a:rPr dirty="0"/>
              <a:t>held</a:t>
            </a:r>
            <a:r>
              <a:rPr dirty="0" spc="125"/>
              <a:t> </a:t>
            </a:r>
            <a:r>
              <a:rPr dirty="0"/>
              <a:t>responsible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-10"/>
              <a:t>them.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2719" y="166081"/>
            <a:ext cx="2677160" cy="47180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313690">
              <a:lnSpc>
                <a:spcPct val="100000"/>
              </a:lnSpc>
              <a:spcBef>
                <a:spcPts val="370"/>
              </a:spcBef>
            </a:pPr>
            <a:r>
              <a:rPr dirty="0" sz="1800" spc="-70" b="1">
                <a:solidFill>
                  <a:srgbClr val="132D4B"/>
                </a:solidFill>
                <a:latin typeface="Verdana"/>
                <a:cs typeface="Verdana"/>
              </a:rPr>
              <a:t>N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E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240" b="1">
                <a:solidFill>
                  <a:srgbClr val="132D4B"/>
                </a:solidFill>
                <a:latin typeface="Verdana"/>
                <a:cs typeface="Verdana"/>
              </a:rPr>
              <a:t>W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S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100" b="1">
                <a:solidFill>
                  <a:srgbClr val="132D4B"/>
                </a:solidFill>
                <a:latin typeface="Verdana"/>
                <a:cs typeface="Verdana"/>
              </a:rPr>
              <a:t>L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E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350" b="1">
                <a:solidFill>
                  <a:srgbClr val="132D4B"/>
                </a:solidFill>
                <a:latin typeface="Verdana"/>
                <a:cs typeface="Verdana"/>
              </a:rPr>
              <a:t>TTE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160" b="1">
                <a:solidFill>
                  <a:srgbClr val="132D4B"/>
                </a:solidFill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5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90">
                <a:solidFill>
                  <a:srgbClr val="408BA3"/>
                </a:solidFill>
                <a:latin typeface="Lucida Sans Unicode"/>
                <a:cs typeface="Lucida Sans Unicode"/>
              </a:rPr>
              <a:t>1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408BA3"/>
                </a:solidFill>
                <a:latin typeface="Lucida Sans Unicode"/>
                <a:cs typeface="Lucida Sans Unicode"/>
              </a:rPr>
              <a:t>D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02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65">
                <a:solidFill>
                  <a:srgbClr val="408BA3"/>
                </a:solidFill>
                <a:latin typeface="Lucida Sans Unicode"/>
                <a:cs typeface="Lucida Sans Unicode"/>
              </a:rPr>
              <a:t>K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408BA3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90">
                <a:solidFill>
                  <a:srgbClr val="408BA3"/>
                </a:solidFill>
                <a:latin typeface="Lucida Sans Unicode"/>
                <a:cs typeface="Lucida Sans Unicode"/>
              </a:rPr>
              <a:t>1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80">
                <a:solidFill>
                  <a:srgbClr val="408BA3"/>
                </a:solidFill>
                <a:latin typeface="Lucida Sans Unicode"/>
                <a:cs typeface="Lucida Sans Unicode"/>
              </a:rPr>
              <a:t>0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V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T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229">
                <a:solidFill>
                  <a:srgbClr val="408BA3"/>
                </a:solidFill>
                <a:latin typeface="Lucida Sans Unicode"/>
                <a:cs typeface="Lucida Sans Unicode"/>
              </a:rPr>
              <a:t>0003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5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03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80">
                <a:solidFill>
                  <a:srgbClr val="408BA3"/>
                </a:solidFill>
                <a:latin typeface="Lucida Sans Unicode"/>
                <a:cs typeface="Lucida Sans Unicode"/>
              </a:rPr>
              <a:t>4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068" y="5848129"/>
            <a:ext cx="4565650" cy="23920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07645">
              <a:lnSpc>
                <a:spcPct val="100000"/>
              </a:lnSpc>
              <a:spcBef>
                <a:spcPts val="114"/>
              </a:spcBef>
              <a:tabLst>
                <a:tab pos="1666875" algn="l"/>
                <a:tab pos="2688590" algn="l"/>
                <a:tab pos="3856354" algn="l"/>
              </a:tabLst>
            </a:pP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W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S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V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E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2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M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R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O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J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E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K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K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S</a:t>
            </a:r>
            <a:endParaRPr sz="1600">
              <a:latin typeface="Consolas"/>
              <a:cs typeface="Consolas"/>
            </a:endParaRPr>
          </a:p>
          <a:p>
            <a:pPr algn="just" marL="12700" marR="452755">
              <a:lnSpc>
                <a:spcPct val="156300"/>
              </a:lnSpc>
              <a:spcBef>
                <a:spcPts val="1689"/>
              </a:spcBef>
            </a:pP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As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part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of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programme,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participants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visited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Mačja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Preja,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1000" spc="2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small</a:t>
            </a:r>
            <a:r>
              <a:rPr dirty="0" sz="1000" spc="2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animal</a:t>
            </a:r>
            <a:r>
              <a:rPr dirty="0" sz="1000" spc="2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rescue</a:t>
            </a:r>
            <a:r>
              <a:rPr dirty="0" sz="1000" spc="2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2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cat</a:t>
            </a:r>
            <a:r>
              <a:rPr dirty="0" sz="1000" spc="2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shelter</a:t>
            </a:r>
            <a:r>
              <a:rPr dirty="0" sz="1000" spc="2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located</a:t>
            </a:r>
            <a:r>
              <a:rPr dirty="0" sz="1000" spc="2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near</a:t>
            </a:r>
            <a:r>
              <a:rPr dirty="0" sz="1000" spc="2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Koper,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on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Italian-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Slovenian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border.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visit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provided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valuable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insights</a:t>
            </a:r>
            <a:r>
              <a:rPr dirty="0" sz="1000" spc="31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into</a:t>
            </a:r>
            <a:r>
              <a:rPr dirty="0" sz="1000" spc="3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3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shelter’s</a:t>
            </a:r>
            <a:r>
              <a:rPr dirty="0" sz="1000" spc="31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operational</a:t>
            </a:r>
            <a:r>
              <a:rPr dirty="0" sz="1000" spc="3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model,</a:t>
            </a:r>
            <a:r>
              <a:rPr dirty="0" sz="1000" spc="3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particularly in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terms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of</a:t>
            </a:r>
            <a:r>
              <a:rPr dirty="0" sz="1000" spc="16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animal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care</a:t>
            </a:r>
            <a:r>
              <a:rPr dirty="0" sz="1000" spc="16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practices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16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interaction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between</a:t>
            </a:r>
            <a:r>
              <a:rPr dirty="0" sz="1000" spc="39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animals</a:t>
            </a:r>
            <a:r>
              <a:rPr dirty="0" sz="1000" spc="39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39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visitors.</a:t>
            </a:r>
            <a:r>
              <a:rPr dirty="0" sz="1000" spc="39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This</a:t>
            </a:r>
            <a:r>
              <a:rPr dirty="0" sz="1000" spc="39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hands-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on</a:t>
            </a:r>
            <a:r>
              <a:rPr dirty="0" sz="1000" spc="39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experience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helped</a:t>
            </a:r>
            <a:r>
              <a:rPr dirty="0" sz="1000" spc="21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bridge</a:t>
            </a:r>
            <a:r>
              <a:rPr dirty="0" sz="1000" spc="2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theory</a:t>
            </a:r>
            <a:r>
              <a:rPr dirty="0" sz="1000" spc="21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2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practice,</a:t>
            </a:r>
            <a:r>
              <a:rPr dirty="0" sz="1000" spc="21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offering</a:t>
            </a:r>
            <a:r>
              <a:rPr dirty="0" sz="1000" spc="2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inspiration</a:t>
            </a:r>
            <a:r>
              <a:rPr dirty="0" sz="1000" spc="21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70" b="1">
                <a:solidFill>
                  <a:srgbClr val="132D4B"/>
                </a:solidFill>
                <a:latin typeface="Calibri"/>
                <a:cs typeface="Calibri"/>
              </a:rPr>
              <a:t>for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project’s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future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0" b="1">
                <a:solidFill>
                  <a:srgbClr val="132D4B"/>
                </a:solidFill>
                <a:latin typeface="Calibri"/>
                <a:cs typeface="Calibri"/>
              </a:rPr>
              <a:t>activities.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3741" y="5848129"/>
            <a:ext cx="1743075" cy="2717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96265" algn="l"/>
                <a:tab pos="1033780" algn="l"/>
              </a:tabLst>
            </a:pP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O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F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60" b="1">
                <a:solidFill>
                  <a:srgbClr val="408BA3"/>
                </a:solidFill>
                <a:latin typeface="Consolas"/>
                <a:cs typeface="Consolas"/>
              </a:rPr>
              <a:t>F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N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L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Y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068" y="8470621"/>
            <a:ext cx="6700520" cy="978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6300"/>
              </a:lnSpc>
              <a:spcBef>
                <a:spcPts val="100"/>
              </a:spcBef>
            </a:pP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Over</a:t>
            </a:r>
            <a:r>
              <a:rPr dirty="0" sz="1000" spc="1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next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two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years,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project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0" b="1">
                <a:solidFill>
                  <a:srgbClr val="132D4B"/>
                </a:solidFill>
                <a:latin typeface="Calibri"/>
                <a:cs typeface="Calibri"/>
              </a:rPr>
              <a:t>will</a:t>
            </a:r>
            <a:r>
              <a:rPr dirty="0" sz="1000" spc="1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focus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on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developing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practical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5" b="1">
                <a:solidFill>
                  <a:srgbClr val="132D4B"/>
                </a:solidFill>
                <a:latin typeface="Calibri"/>
                <a:cs typeface="Calibri"/>
              </a:rPr>
              <a:t>handbook</a:t>
            </a:r>
            <a:r>
              <a:rPr dirty="0" sz="1000" spc="18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for</a:t>
            </a:r>
            <a:r>
              <a:rPr dirty="0" sz="1000" spc="18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trainers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4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professionals,</a:t>
            </a:r>
            <a:r>
              <a:rPr dirty="0" sz="1000" spc="4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creating</a:t>
            </a:r>
            <a:r>
              <a:rPr dirty="0" sz="1000" spc="4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1000" spc="4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digital</a:t>
            </a:r>
            <a:r>
              <a:rPr dirty="0" sz="1000" spc="4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training</a:t>
            </a:r>
            <a:r>
              <a:rPr dirty="0" sz="1000" spc="4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pathway</a:t>
            </a:r>
            <a:r>
              <a:rPr dirty="0" sz="1000" spc="4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to</a:t>
            </a:r>
            <a:r>
              <a:rPr dirty="0" sz="1000" spc="4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support</a:t>
            </a:r>
            <a:r>
              <a:rPr dirty="0" sz="1000" spc="4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4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ethical</a:t>
            </a:r>
            <a:r>
              <a:rPr dirty="0" sz="1000" spc="40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integration</a:t>
            </a:r>
            <a:r>
              <a:rPr dirty="0" sz="1000" spc="4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70" b="1">
                <a:solidFill>
                  <a:srgbClr val="132D4B"/>
                </a:solidFill>
                <a:latin typeface="Calibri"/>
                <a:cs typeface="Calibri"/>
              </a:rPr>
              <a:t>of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animal-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assisted</a:t>
            </a:r>
            <a:r>
              <a:rPr dirty="0" sz="1000" spc="2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therapy</a:t>
            </a:r>
            <a:r>
              <a:rPr dirty="0" sz="1000" spc="2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into</a:t>
            </a:r>
            <a:r>
              <a:rPr dirty="0" sz="1000" spc="2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tourism,</a:t>
            </a:r>
            <a:r>
              <a:rPr dirty="0" sz="1000" spc="2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2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designing</a:t>
            </a:r>
            <a:r>
              <a:rPr dirty="0" sz="1000" spc="2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an</a:t>
            </a:r>
            <a:r>
              <a:rPr dirty="0" sz="1000" spc="2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4" b="1">
                <a:solidFill>
                  <a:srgbClr val="132D4B"/>
                </a:solidFill>
                <a:latin typeface="Calibri"/>
                <a:cs typeface="Calibri"/>
              </a:rPr>
              <a:t>AI-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based</a:t>
            </a:r>
            <a:r>
              <a:rPr dirty="0" sz="1000" spc="2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60" b="1">
                <a:solidFill>
                  <a:srgbClr val="132D4B"/>
                </a:solidFill>
                <a:latin typeface="Calibri"/>
                <a:cs typeface="Calibri"/>
              </a:rPr>
              <a:t>matching</a:t>
            </a:r>
            <a:r>
              <a:rPr dirty="0" sz="1000" spc="2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system</a:t>
            </a:r>
            <a:r>
              <a:rPr dirty="0" sz="1000" spc="2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to</a:t>
            </a:r>
            <a:r>
              <a:rPr dirty="0" sz="1000" spc="25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connect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individuals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with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animals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for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adoption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0" b="1">
                <a:solidFill>
                  <a:srgbClr val="132D4B"/>
                </a:solidFill>
                <a:latin typeface="Calibri"/>
                <a:cs typeface="Calibri"/>
              </a:rPr>
              <a:t>or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therapeutic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engagement.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6268" y="6612759"/>
            <a:ext cx="2811145" cy="3382645"/>
            <a:chOff x="4266268" y="6612759"/>
            <a:chExt cx="2811145" cy="3382645"/>
          </a:xfrm>
        </p:grpSpPr>
        <p:sp>
          <p:nvSpPr>
            <p:cNvPr id="3" name="object 3"/>
            <p:cNvSpPr/>
            <p:nvPr/>
          </p:nvSpPr>
          <p:spPr>
            <a:xfrm>
              <a:off x="4266268" y="6612759"/>
              <a:ext cx="2811145" cy="3382645"/>
            </a:xfrm>
            <a:custGeom>
              <a:avLst/>
              <a:gdLst/>
              <a:ahLst/>
              <a:cxnLst/>
              <a:rect l="l" t="t" r="r" b="b"/>
              <a:pathLst>
                <a:path w="2811145" h="3382645">
                  <a:moveTo>
                    <a:pt x="2810934" y="3382649"/>
                  </a:moveTo>
                  <a:lnTo>
                    <a:pt x="0" y="3382649"/>
                  </a:lnTo>
                  <a:lnTo>
                    <a:pt x="0" y="0"/>
                  </a:lnTo>
                  <a:lnTo>
                    <a:pt x="2810934" y="0"/>
                  </a:lnTo>
                  <a:lnTo>
                    <a:pt x="2810934" y="3382649"/>
                  </a:lnTo>
                  <a:close/>
                </a:path>
              </a:pathLst>
            </a:custGeom>
            <a:solidFill>
              <a:srgbClr val="86AD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0898" y="6935104"/>
              <a:ext cx="1410656" cy="5918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6572" y="7816734"/>
              <a:ext cx="1264285" cy="1506220"/>
            </a:xfrm>
            <a:custGeom>
              <a:avLst/>
              <a:gdLst/>
              <a:ahLst/>
              <a:cxnLst/>
              <a:rect l="l" t="t" r="r" b="b"/>
              <a:pathLst>
                <a:path w="1264285" h="1506220">
                  <a:moveTo>
                    <a:pt x="260134" y="753300"/>
                  </a:moveTo>
                  <a:lnTo>
                    <a:pt x="253123" y="718959"/>
                  </a:lnTo>
                  <a:lnTo>
                    <a:pt x="237705" y="696175"/>
                  </a:lnTo>
                  <a:lnTo>
                    <a:pt x="234162" y="690943"/>
                  </a:lnTo>
                  <a:lnTo>
                    <a:pt x="229158" y="687590"/>
                  </a:lnTo>
                  <a:lnTo>
                    <a:pt x="229158" y="753300"/>
                  </a:lnTo>
                  <a:lnTo>
                    <a:pt x="229133" y="753567"/>
                  </a:lnTo>
                  <a:lnTo>
                    <a:pt x="224713" y="775665"/>
                  </a:lnTo>
                  <a:lnTo>
                    <a:pt x="212471" y="793902"/>
                  </a:lnTo>
                  <a:lnTo>
                    <a:pt x="194284" y="806221"/>
                  </a:lnTo>
                  <a:lnTo>
                    <a:pt x="171996" y="810755"/>
                  </a:lnTo>
                  <a:lnTo>
                    <a:pt x="149275" y="806221"/>
                  </a:lnTo>
                  <a:lnTo>
                    <a:pt x="149555" y="806221"/>
                  </a:lnTo>
                  <a:lnTo>
                    <a:pt x="131445" y="794054"/>
                  </a:lnTo>
                  <a:lnTo>
                    <a:pt x="131343" y="793902"/>
                  </a:lnTo>
                  <a:lnTo>
                    <a:pt x="119138" y="775868"/>
                  </a:lnTo>
                  <a:lnTo>
                    <a:pt x="119087" y="775665"/>
                  </a:lnTo>
                  <a:lnTo>
                    <a:pt x="114579" y="753567"/>
                  </a:lnTo>
                  <a:lnTo>
                    <a:pt x="114630" y="753300"/>
                  </a:lnTo>
                  <a:lnTo>
                    <a:pt x="119037" y="731266"/>
                  </a:lnTo>
                  <a:lnTo>
                    <a:pt x="131292" y="713028"/>
                  </a:lnTo>
                  <a:lnTo>
                    <a:pt x="149593" y="700633"/>
                  </a:lnTo>
                  <a:lnTo>
                    <a:pt x="149885" y="700633"/>
                  </a:lnTo>
                  <a:lnTo>
                    <a:pt x="171767" y="696175"/>
                  </a:lnTo>
                  <a:lnTo>
                    <a:pt x="194068" y="700633"/>
                  </a:lnTo>
                  <a:lnTo>
                    <a:pt x="212305" y="712876"/>
                  </a:lnTo>
                  <a:lnTo>
                    <a:pt x="212407" y="713028"/>
                  </a:lnTo>
                  <a:lnTo>
                    <a:pt x="224624" y="731062"/>
                  </a:lnTo>
                  <a:lnTo>
                    <a:pt x="224663" y="731266"/>
                  </a:lnTo>
                  <a:lnTo>
                    <a:pt x="229158" y="753300"/>
                  </a:lnTo>
                  <a:lnTo>
                    <a:pt x="229158" y="687590"/>
                  </a:lnTo>
                  <a:lnTo>
                    <a:pt x="206070" y="672084"/>
                  </a:lnTo>
                  <a:lnTo>
                    <a:pt x="171704" y="665200"/>
                  </a:lnTo>
                  <a:lnTo>
                    <a:pt x="137985" y="672084"/>
                  </a:lnTo>
                  <a:lnTo>
                    <a:pt x="137553" y="672084"/>
                  </a:lnTo>
                  <a:lnTo>
                    <a:pt x="109347" y="691172"/>
                  </a:lnTo>
                  <a:lnTo>
                    <a:pt x="90487" y="719264"/>
                  </a:lnTo>
                  <a:lnTo>
                    <a:pt x="83629" y="753567"/>
                  </a:lnTo>
                  <a:lnTo>
                    <a:pt x="90627" y="787971"/>
                  </a:lnTo>
                  <a:lnTo>
                    <a:pt x="109588" y="815987"/>
                  </a:lnTo>
                  <a:lnTo>
                    <a:pt x="137680" y="834847"/>
                  </a:lnTo>
                  <a:lnTo>
                    <a:pt x="172034" y="841717"/>
                  </a:lnTo>
                  <a:lnTo>
                    <a:pt x="206387" y="834707"/>
                  </a:lnTo>
                  <a:lnTo>
                    <a:pt x="234403" y="815746"/>
                  </a:lnTo>
                  <a:lnTo>
                    <a:pt x="237756" y="810755"/>
                  </a:lnTo>
                  <a:lnTo>
                    <a:pt x="237858" y="810590"/>
                  </a:lnTo>
                  <a:lnTo>
                    <a:pt x="253263" y="787666"/>
                  </a:lnTo>
                  <a:lnTo>
                    <a:pt x="260134" y="753300"/>
                  </a:lnTo>
                  <a:close/>
                </a:path>
                <a:path w="1264285" h="1506220">
                  <a:moveTo>
                    <a:pt x="284073" y="661504"/>
                  </a:moveTo>
                  <a:lnTo>
                    <a:pt x="282435" y="653478"/>
                  </a:lnTo>
                  <a:lnTo>
                    <a:pt x="278003" y="646938"/>
                  </a:lnTo>
                  <a:lnTo>
                    <a:pt x="271437" y="642531"/>
                  </a:lnTo>
                  <a:lnTo>
                    <a:pt x="263410" y="640918"/>
                  </a:lnTo>
                  <a:lnTo>
                    <a:pt x="255511" y="642531"/>
                  </a:lnTo>
                  <a:lnTo>
                    <a:pt x="242824" y="661504"/>
                  </a:lnTo>
                  <a:lnTo>
                    <a:pt x="244449" y="669531"/>
                  </a:lnTo>
                  <a:lnTo>
                    <a:pt x="244894" y="670229"/>
                  </a:lnTo>
                  <a:lnTo>
                    <a:pt x="248856" y="676097"/>
                  </a:lnTo>
                  <a:lnTo>
                    <a:pt x="255409" y="680529"/>
                  </a:lnTo>
                  <a:lnTo>
                    <a:pt x="263486" y="682167"/>
                  </a:lnTo>
                  <a:lnTo>
                    <a:pt x="271513" y="680529"/>
                  </a:lnTo>
                  <a:lnTo>
                    <a:pt x="278053" y="676097"/>
                  </a:lnTo>
                  <a:lnTo>
                    <a:pt x="282473" y="669531"/>
                  </a:lnTo>
                  <a:lnTo>
                    <a:pt x="284073" y="661504"/>
                  </a:lnTo>
                  <a:close/>
                </a:path>
                <a:path w="1264285" h="1506220">
                  <a:moveTo>
                    <a:pt x="343611" y="799858"/>
                  </a:moveTo>
                  <a:lnTo>
                    <a:pt x="343535" y="713028"/>
                  </a:lnTo>
                  <a:lnTo>
                    <a:pt x="341553" y="669531"/>
                  </a:lnTo>
                  <a:lnTo>
                    <a:pt x="330898" y="632396"/>
                  </a:lnTo>
                  <a:lnTo>
                    <a:pt x="312635" y="608368"/>
                  </a:lnTo>
                  <a:lnTo>
                    <a:pt x="312635" y="799858"/>
                  </a:lnTo>
                  <a:lnTo>
                    <a:pt x="312369" y="811149"/>
                  </a:lnTo>
                  <a:lnTo>
                    <a:pt x="312318" y="812419"/>
                  </a:lnTo>
                  <a:lnTo>
                    <a:pt x="311912" y="822629"/>
                  </a:lnTo>
                  <a:lnTo>
                    <a:pt x="311797" y="824026"/>
                  </a:lnTo>
                  <a:lnTo>
                    <a:pt x="311746" y="824674"/>
                  </a:lnTo>
                  <a:lnTo>
                    <a:pt x="311010" y="833831"/>
                  </a:lnTo>
                  <a:lnTo>
                    <a:pt x="310921" y="834390"/>
                  </a:lnTo>
                  <a:lnTo>
                    <a:pt x="310845" y="834847"/>
                  </a:lnTo>
                  <a:lnTo>
                    <a:pt x="309587" y="842606"/>
                  </a:lnTo>
                  <a:lnTo>
                    <a:pt x="287223" y="880351"/>
                  </a:lnTo>
                  <a:lnTo>
                    <a:pt x="241604" y="893216"/>
                  </a:lnTo>
                  <a:lnTo>
                    <a:pt x="221602" y="893953"/>
                  </a:lnTo>
                  <a:lnTo>
                    <a:pt x="228295" y="893953"/>
                  </a:lnTo>
                  <a:lnTo>
                    <a:pt x="201574" y="894232"/>
                  </a:lnTo>
                  <a:lnTo>
                    <a:pt x="127000" y="894232"/>
                  </a:lnTo>
                  <a:lnTo>
                    <a:pt x="82740" y="891171"/>
                  </a:lnTo>
                  <a:lnTo>
                    <a:pt x="44945" y="868819"/>
                  </a:lnTo>
                  <a:lnTo>
                    <a:pt x="34417" y="842606"/>
                  </a:lnTo>
                  <a:lnTo>
                    <a:pt x="33121" y="834847"/>
                  </a:lnTo>
                  <a:lnTo>
                    <a:pt x="31267" y="799858"/>
                  </a:lnTo>
                  <a:lnTo>
                    <a:pt x="31356" y="696328"/>
                  </a:lnTo>
                  <a:lnTo>
                    <a:pt x="31432" y="694537"/>
                  </a:lnTo>
                  <a:lnTo>
                    <a:pt x="31838" y="684288"/>
                  </a:lnTo>
                  <a:lnTo>
                    <a:pt x="31889" y="683729"/>
                  </a:lnTo>
                  <a:lnTo>
                    <a:pt x="32016" y="682167"/>
                  </a:lnTo>
                  <a:lnTo>
                    <a:pt x="32727" y="673087"/>
                  </a:lnTo>
                  <a:lnTo>
                    <a:pt x="32816" y="672541"/>
                  </a:lnTo>
                  <a:lnTo>
                    <a:pt x="32893" y="672084"/>
                  </a:lnTo>
                  <a:lnTo>
                    <a:pt x="34163" y="664324"/>
                  </a:lnTo>
                  <a:lnTo>
                    <a:pt x="35890" y="657555"/>
                  </a:lnTo>
                  <a:lnTo>
                    <a:pt x="62230" y="622820"/>
                  </a:lnTo>
                  <a:lnTo>
                    <a:pt x="102146" y="613702"/>
                  </a:lnTo>
                  <a:lnTo>
                    <a:pt x="143967" y="612660"/>
                  </a:lnTo>
                  <a:lnTo>
                    <a:pt x="216750" y="612660"/>
                  </a:lnTo>
                  <a:lnTo>
                    <a:pt x="224663" y="612851"/>
                  </a:lnTo>
                  <a:lnTo>
                    <a:pt x="226542" y="612851"/>
                  </a:lnTo>
                  <a:lnTo>
                    <a:pt x="267792" y="617486"/>
                  </a:lnTo>
                  <a:lnTo>
                    <a:pt x="302539" y="643813"/>
                  </a:lnTo>
                  <a:lnTo>
                    <a:pt x="309333" y="664324"/>
                  </a:lnTo>
                  <a:lnTo>
                    <a:pt x="310629" y="672084"/>
                  </a:lnTo>
                  <a:lnTo>
                    <a:pt x="312305" y="700633"/>
                  </a:lnTo>
                  <a:lnTo>
                    <a:pt x="312483" y="707097"/>
                  </a:lnTo>
                  <a:lnTo>
                    <a:pt x="312559" y="713028"/>
                  </a:lnTo>
                  <a:lnTo>
                    <a:pt x="312635" y="799858"/>
                  </a:lnTo>
                  <a:lnTo>
                    <a:pt x="312635" y="608368"/>
                  </a:lnTo>
                  <a:lnTo>
                    <a:pt x="275590" y="587502"/>
                  </a:lnTo>
                  <a:lnTo>
                    <a:pt x="227037" y="581875"/>
                  </a:lnTo>
                  <a:lnTo>
                    <a:pt x="224739" y="581875"/>
                  </a:lnTo>
                  <a:lnTo>
                    <a:pt x="216496" y="581685"/>
                  </a:lnTo>
                  <a:lnTo>
                    <a:pt x="143370" y="581685"/>
                  </a:lnTo>
                  <a:lnTo>
                    <a:pt x="125501" y="581875"/>
                  </a:lnTo>
                  <a:lnTo>
                    <a:pt x="77076" y="585508"/>
                  </a:lnTo>
                  <a:lnTo>
                    <a:pt x="35763" y="604177"/>
                  </a:lnTo>
                  <a:lnTo>
                    <a:pt x="8826" y="641197"/>
                  </a:lnTo>
                  <a:lnTo>
                    <a:pt x="977" y="682167"/>
                  </a:lnTo>
                  <a:lnTo>
                    <a:pt x="152" y="707097"/>
                  </a:lnTo>
                  <a:lnTo>
                    <a:pt x="241" y="794054"/>
                  </a:lnTo>
                  <a:lnTo>
                    <a:pt x="2209" y="837361"/>
                  </a:lnTo>
                  <a:lnTo>
                    <a:pt x="12865" y="874547"/>
                  </a:lnTo>
                  <a:lnTo>
                    <a:pt x="43713" y="908596"/>
                  </a:lnTo>
                  <a:lnTo>
                    <a:pt x="88646" y="923467"/>
                  </a:lnTo>
                  <a:lnTo>
                    <a:pt x="126149" y="925233"/>
                  </a:lnTo>
                  <a:lnTo>
                    <a:pt x="201498" y="925233"/>
                  </a:lnTo>
                  <a:lnTo>
                    <a:pt x="228587" y="924941"/>
                  </a:lnTo>
                  <a:lnTo>
                    <a:pt x="222351" y="924941"/>
                  </a:lnTo>
                  <a:lnTo>
                    <a:pt x="230835" y="924712"/>
                  </a:lnTo>
                  <a:lnTo>
                    <a:pt x="276212" y="919035"/>
                  </a:lnTo>
                  <a:lnTo>
                    <a:pt x="315175" y="896226"/>
                  </a:lnTo>
                  <a:lnTo>
                    <a:pt x="316966" y="894232"/>
                  </a:lnTo>
                  <a:lnTo>
                    <a:pt x="321665" y="889012"/>
                  </a:lnTo>
                  <a:lnTo>
                    <a:pt x="340182" y="847636"/>
                  </a:lnTo>
                  <a:lnTo>
                    <a:pt x="343471" y="806221"/>
                  </a:lnTo>
                  <a:lnTo>
                    <a:pt x="343611" y="799858"/>
                  </a:lnTo>
                  <a:close/>
                </a:path>
                <a:path w="1264285" h="1506220">
                  <a:moveTo>
                    <a:pt x="343966" y="171983"/>
                  </a:moveTo>
                  <a:lnTo>
                    <a:pt x="337820" y="126263"/>
                  </a:lnTo>
                  <a:lnTo>
                    <a:pt x="333311" y="115582"/>
                  </a:lnTo>
                  <a:lnTo>
                    <a:pt x="320484" y="85178"/>
                  </a:lnTo>
                  <a:lnTo>
                    <a:pt x="303872" y="63677"/>
                  </a:lnTo>
                  <a:lnTo>
                    <a:pt x="293598" y="50368"/>
                  </a:lnTo>
                  <a:lnTo>
                    <a:pt x="258787" y="23482"/>
                  </a:lnTo>
                  <a:lnTo>
                    <a:pt x="217703" y="6146"/>
                  </a:lnTo>
                  <a:lnTo>
                    <a:pt x="171983" y="0"/>
                  </a:lnTo>
                  <a:lnTo>
                    <a:pt x="126263" y="6146"/>
                  </a:lnTo>
                  <a:lnTo>
                    <a:pt x="85178" y="23482"/>
                  </a:lnTo>
                  <a:lnTo>
                    <a:pt x="50380" y="50368"/>
                  </a:lnTo>
                  <a:lnTo>
                    <a:pt x="23482" y="85178"/>
                  </a:lnTo>
                  <a:lnTo>
                    <a:pt x="6146" y="126263"/>
                  </a:lnTo>
                  <a:lnTo>
                    <a:pt x="0" y="171983"/>
                  </a:lnTo>
                  <a:lnTo>
                    <a:pt x="6375" y="218541"/>
                  </a:lnTo>
                  <a:lnTo>
                    <a:pt x="24333" y="260235"/>
                  </a:lnTo>
                  <a:lnTo>
                    <a:pt x="52158" y="295363"/>
                  </a:lnTo>
                  <a:lnTo>
                    <a:pt x="88099" y="322160"/>
                  </a:lnTo>
                  <a:lnTo>
                    <a:pt x="130429" y="338924"/>
                  </a:lnTo>
                  <a:lnTo>
                    <a:pt x="130429" y="224536"/>
                  </a:lnTo>
                  <a:lnTo>
                    <a:pt x="94957" y="224536"/>
                  </a:lnTo>
                  <a:lnTo>
                    <a:pt x="94957" y="171983"/>
                  </a:lnTo>
                  <a:lnTo>
                    <a:pt x="130429" y="171983"/>
                  </a:lnTo>
                  <a:lnTo>
                    <a:pt x="130429" y="149352"/>
                  </a:lnTo>
                  <a:lnTo>
                    <a:pt x="135470" y="111264"/>
                  </a:lnTo>
                  <a:lnTo>
                    <a:pt x="150863" y="84556"/>
                  </a:lnTo>
                  <a:lnTo>
                    <a:pt x="177025" y="68834"/>
                  </a:lnTo>
                  <a:lnTo>
                    <a:pt x="214388" y="63677"/>
                  </a:lnTo>
                  <a:lnTo>
                    <a:pt x="223748" y="64046"/>
                  </a:lnTo>
                  <a:lnTo>
                    <a:pt x="234289" y="65011"/>
                  </a:lnTo>
                  <a:lnTo>
                    <a:pt x="244221" y="66382"/>
                  </a:lnTo>
                  <a:lnTo>
                    <a:pt x="251777" y="67945"/>
                  </a:lnTo>
                  <a:lnTo>
                    <a:pt x="251777" y="115582"/>
                  </a:lnTo>
                  <a:lnTo>
                    <a:pt x="247713" y="115150"/>
                  </a:lnTo>
                  <a:lnTo>
                    <a:pt x="240665" y="114935"/>
                  </a:lnTo>
                  <a:lnTo>
                    <a:pt x="231914" y="114935"/>
                  </a:lnTo>
                  <a:lnTo>
                    <a:pt x="213906" y="117043"/>
                  </a:lnTo>
                  <a:lnTo>
                    <a:pt x="201790" y="123748"/>
                  </a:lnTo>
                  <a:lnTo>
                    <a:pt x="194957" y="135674"/>
                  </a:lnTo>
                  <a:lnTo>
                    <a:pt x="192811" y="153390"/>
                  </a:lnTo>
                  <a:lnTo>
                    <a:pt x="192811" y="171983"/>
                  </a:lnTo>
                  <a:lnTo>
                    <a:pt x="248983" y="171983"/>
                  </a:lnTo>
                  <a:lnTo>
                    <a:pt x="239331" y="224536"/>
                  </a:lnTo>
                  <a:lnTo>
                    <a:pt x="192811" y="224536"/>
                  </a:lnTo>
                  <a:lnTo>
                    <a:pt x="192811" y="342709"/>
                  </a:lnTo>
                  <a:lnTo>
                    <a:pt x="241236" y="329438"/>
                  </a:lnTo>
                  <a:lnTo>
                    <a:pt x="282803" y="303491"/>
                  </a:lnTo>
                  <a:lnTo>
                    <a:pt x="315290" y="267093"/>
                  </a:lnTo>
                  <a:lnTo>
                    <a:pt x="336423" y="222504"/>
                  </a:lnTo>
                  <a:lnTo>
                    <a:pt x="343966" y="171983"/>
                  </a:lnTo>
                  <a:close/>
                </a:path>
                <a:path w="1264285" h="1506220">
                  <a:moveTo>
                    <a:pt x="1002080" y="1273009"/>
                  </a:moveTo>
                  <a:lnTo>
                    <a:pt x="932027" y="1273009"/>
                  </a:lnTo>
                  <a:lnTo>
                    <a:pt x="927163" y="1287678"/>
                  </a:lnTo>
                  <a:lnTo>
                    <a:pt x="927112" y="1287919"/>
                  </a:lnTo>
                  <a:lnTo>
                    <a:pt x="923620" y="1302867"/>
                  </a:lnTo>
                  <a:lnTo>
                    <a:pt x="923569" y="1303197"/>
                  </a:lnTo>
                  <a:lnTo>
                    <a:pt x="921435" y="1318539"/>
                  </a:lnTo>
                  <a:lnTo>
                    <a:pt x="921423" y="1318793"/>
                  </a:lnTo>
                  <a:lnTo>
                    <a:pt x="920686" y="1334630"/>
                  </a:lnTo>
                  <a:lnTo>
                    <a:pt x="921385" y="1350175"/>
                  </a:lnTo>
                  <a:lnTo>
                    <a:pt x="923417" y="1365326"/>
                  </a:lnTo>
                  <a:lnTo>
                    <a:pt x="926731" y="1380045"/>
                  </a:lnTo>
                  <a:lnTo>
                    <a:pt x="931278" y="1394269"/>
                  </a:lnTo>
                  <a:lnTo>
                    <a:pt x="1001763" y="1394269"/>
                  </a:lnTo>
                  <a:lnTo>
                    <a:pt x="999832" y="1379816"/>
                  </a:lnTo>
                  <a:lnTo>
                    <a:pt x="998435" y="1365021"/>
                  </a:lnTo>
                  <a:lnTo>
                    <a:pt x="997585" y="1349946"/>
                  </a:lnTo>
                  <a:lnTo>
                    <a:pt x="997305" y="1334630"/>
                  </a:lnTo>
                  <a:lnTo>
                    <a:pt x="997623" y="1318539"/>
                  </a:lnTo>
                  <a:lnTo>
                    <a:pt x="998512" y="1303197"/>
                  </a:lnTo>
                  <a:lnTo>
                    <a:pt x="998550" y="1302867"/>
                  </a:lnTo>
                  <a:lnTo>
                    <a:pt x="1000048" y="1287678"/>
                  </a:lnTo>
                  <a:lnTo>
                    <a:pt x="1002080" y="1273009"/>
                  </a:lnTo>
                  <a:close/>
                </a:path>
                <a:path w="1264285" h="1506220">
                  <a:moveTo>
                    <a:pt x="1041882" y="1499870"/>
                  </a:moveTo>
                  <a:lnTo>
                    <a:pt x="1018184" y="1457007"/>
                  </a:lnTo>
                  <a:lnTo>
                    <a:pt x="1005801" y="1415808"/>
                  </a:lnTo>
                  <a:lnTo>
                    <a:pt x="940930" y="1415808"/>
                  </a:lnTo>
                  <a:lnTo>
                    <a:pt x="959510" y="1443774"/>
                  </a:lnTo>
                  <a:lnTo>
                    <a:pt x="983005" y="1467586"/>
                  </a:lnTo>
                  <a:lnTo>
                    <a:pt x="1010691" y="1486522"/>
                  </a:lnTo>
                  <a:lnTo>
                    <a:pt x="1041882" y="1499870"/>
                  </a:lnTo>
                  <a:close/>
                </a:path>
                <a:path w="1264285" h="1506220">
                  <a:moveTo>
                    <a:pt x="1041920" y="1169377"/>
                  </a:moveTo>
                  <a:lnTo>
                    <a:pt x="1011186" y="1182471"/>
                  </a:lnTo>
                  <a:lnTo>
                    <a:pt x="983856" y="1200962"/>
                  </a:lnTo>
                  <a:lnTo>
                    <a:pt x="960564" y="1224191"/>
                  </a:lnTo>
                  <a:lnTo>
                    <a:pt x="941997" y="1251470"/>
                  </a:lnTo>
                  <a:lnTo>
                    <a:pt x="1006246" y="1251470"/>
                  </a:lnTo>
                  <a:lnTo>
                    <a:pt x="1009738" y="1237640"/>
                  </a:lnTo>
                  <a:lnTo>
                    <a:pt x="1013866" y="1224191"/>
                  </a:lnTo>
                  <a:lnTo>
                    <a:pt x="1032230" y="1183411"/>
                  </a:lnTo>
                  <a:lnTo>
                    <a:pt x="1036955" y="1176083"/>
                  </a:lnTo>
                  <a:lnTo>
                    <a:pt x="1041920" y="1169377"/>
                  </a:lnTo>
                  <a:close/>
                </a:path>
                <a:path w="1264285" h="1506220">
                  <a:moveTo>
                    <a:pt x="1083144" y="1415808"/>
                  </a:moveTo>
                  <a:lnTo>
                    <a:pt x="1027887" y="1415808"/>
                  </a:lnTo>
                  <a:lnTo>
                    <a:pt x="1031011" y="1427721"/>
                  </a:lnTo>
                  <a:lnTo>
                    <a:pt x="1051991" y="1476832"/>
                  </a:lnTo>
                  <a:lnTo>
                    <a:pt x="1083144" y="1505864"/>
                  </a:lnTo>
                  <a:lnTo>
                    <a:pt x="1083144" y="1415808"/>
                  </a:lnTo>
                  <a:close/>
                </a:path>
                <a:path w="1264285" h="1506220">
                  <a:moveTo>
                    <a:pt x="1083144" y="1273009"/>
                  </a:moveTo>
                  <a:lnTo>
                    <a:pt x="1023899" y="1273009"/>
                  </a:lnTo>
                  <a:lnTo>
                    <a:pt x="1021702" y="1287830"/>
                  </a:lnTo>
                  <a:lnTo>
                    <a:pt x="1020127" y="1303083"/>
                  </a:lnTo>
                  <a:lnTo>
                    <a:pt x="1019162" y="1318704"/>
                  </a:lnTo>
                  <a:lnTo>
                    <a:pt x="1018844" y="1334630"/>
                  </a:lnTo>
                  <a:lnTo>
                    <a:pt x="1019149" y="1350022"/>
                  </a:lnTo>
                  <a:lnTo>
                    <a:pt x="1020038" y="1365135"/>
                  </a:lnTo>
                  <a:lnTo>
                    <a:pt x="1021511" y="1379905"/>
                  </a:lnTo>
                  <a:lnTo>
                    <a:pt x="1023569" y="1394269"/>
                  </a:lnTo>
                  <a:lnTo>
                    <a:pt x="1083144" y="1394269"/>
                  </a:lnTo>
                  <a:lnTo>
                    <a:pt x="1083144" y="1273009"/>
                  </a:lnTo>
                  <a:close/>
                </a:path>
                <a:path w="1264285" h="1506220">
                  <a:moveTo>
                    <a:pt x="1083144" y="1163396"/>
                  </a:moveTo>
                  <a:lnTo>
                    <a:pt x="1051991" y="1192428"/>
                  </a:lnTo>
                  <a:lnTo>
                    <a:pt x="1034884" y="1229233"/>
                  </a:lnTo>
                  <a:lnTo>
                    <a:pt x="1028369" y="1251470"/>
                  </a:lnTo>
                  <a:lnTo>
                    <a:pt x="1083144" y="1251470"/>
                  </a:lnTo>
                  <a:lnTo>
                    <a:pt x="1083144" y="1163396"/>
                  </a:lnTo>
                  <a:close/>
                </a:path>
                <a:path w="1264285" h="1506220">
                  <a:moveTo>
                    <a:pt x="1159471" y="1251470"/>
                  </a:moveTo>
                  <a:lnTo>
                    <a:pt x="1144854" y="1209078"/>
                  </a:lnTo>
                  <a:lnTo>
                    <a:pt x="1115529" y="1169377"/>
                  </a:lnTo>
                  <a:lnTo>
                    <a:pt x="1104684" y="1163396"/>
                  </a:lnTo>
                  <a:lnTo>
                    <a:pt x="1104684" y="1251470"/>
                  </a:lnTo>
                  <a:lnTo>
                    <a:pt x="1159471" y="1251470"/>
                  </a:lnTo>
                  <a:close/>
                </a:path>
                <a:path w="1264285" h="1506220">
                  <a:moveTo>
                    <a:pt x="1159941" y="1415808"/>
                  </a:moveTo>
                  <a:lnTo>
                    <a:pt x="1104684" y="1415808"/>
                  </a:lnTo>
                  <a:lnTo>
                    <a:pt x="1104684" y="1505864"/>
                  </a:lnTo>
                  <a:lnTo>
                    <a:pt x="1135849" y="1476832"/>
                  </a:lnTo>
                  <a:lnTo>
                    <a:pt x="1153261" y="1439125"/>
                  </a:lnTo>
                  <a:lnTo>
                    <a:pt x="1159941" y="1415808"/>
                  </a:lnTo>
                  <a:close/>
                </a:path>
                <a:path w="1264285" h="1506220">
                  <a:moveTo>
                    <a:pt x="1168996" y="1334630"/>
                  </a:moveTo>
                  <a:lnTo>
                    <a:pt x="1168666" y="1318704"/>
                  </a:lnTo>
                  <a:lnTo>
                    <a:pt x="1167714" y="1303083"/>
                  </a:lnTo>
                  <a:lnTo>
                    <a:pt x="1166126" y="1287830"/>
                  </a:lnTo>
                  <a:lnTo>
                    <a:pt x="1163929" y="1273009"/>
                  </a:lnTo>
                  <a:lnTo>
                    <a:pt x="1104684" y="1273009"/>
                  </a:lnTo>
                  <a:lnTo>
                    <a:pt x="1104684" y="1394269"/>
                  </a:lnTo>
                  <a:lnTo>
                    <a:pt x="1164272" y="1394269"/>
                  </a:lnTo>
                  <a:lnTo>
                    <a:pt x="1166317" y="1379905"/>
                  </a:lnTo>
                  <a:lnTo>
                    <a:pt x="1167790" y="1365135"/>
                  </a:lnTo>
                  <a:lnTo>
                    <a:pt x="1168692" y="1350022"/>
                  </a:lnTo>
                  <a:lnTo>
                    <a:pt x="1168996" y="1334630"/>
                  </a:lnTo>
                  <a:close/>
                </a:path>
                <a:path w="1264285" h="1506220">
                  <a:moveTo>
                    <a:pt x="1245844" y="1251470"/>
                  </a:moveTo>
                  <a:lnTo>
                    <a:pt x="1227277" y="1224191"/>
                  </a:lnTo>
                  <a:lnTo>
                    <a:pt x="1203985" y="1200962"/>
                  </a:lnTo>
                  <a:lnTo>
                    <a:pt x="1176642" y="1182471"/>
                  </a:lnTo>
                  <a:lnTo>
                    <a:pt x="1145933" y="1169377"/>
                  </a:lnTo>
                  <a:lnTo>
                    <a:pt x="1150886" y="1176083"/>
                  </a:lnTo>
                  <a:lnTo>
                    <a:pt x="1155611" y="1183411"/>
                  </a:lnTo>
                  <a:lnTo>
                    <a:pt x="1174051" y="1224407"/>
                  </a:lnTo>
                  <a:lnTo>
                    <a:pt x="1181582" y="1251470"/>
                  </a:lnTo>
                  <a:lnTo>
                    <a:pt x="1245844" y="1251470"/>
                  </a:lnTo>
                  <a:close/>
                </a:path>
                <a:path w="1264285" h="1506220">
                  <a:moveTo>
                    <a:pt x="1246898" y="1415808"/>
                  </a:moveTo>
                  <a:lnTo>
                    <a:pt x="1182039" y="1415808"/>
                  </a:lnTo>
                  <a:lnTo>
                    <a:pt x="1178483" y="1430197"/>
                  </a:lnTo>
                  <a:lnTo>
                    <a:pt x="1174356" y="1443951"/>
                  </a:lnTo>
                  <a:lnTo>
                    <a:pt x="1155611" y="1485849"/>
                  </a:lnTo>
                  <a:lnTo>
                    <a:pt x="1145959" y="1499870"/>
                  </a:lnTo>
                  <a:lnTo>
                    <a:pt x="1177137" y="1486522"/>
                  </a:lnTo>
                  <a:lnTo>
                    <a:pt x="1204836" y="1467586"/>
                  </a:lnTo>
                  <a:lnTo>
                    <a:pt x="1228331" y="1443774"/>
                  </a:lnTo>
                  <a:lnTo>
                    <a:pt x="1246898" y="1415808"/>
                  </a:lnTo>
                  <a:close/>
                </a:path>
                <a:path w="1264285" h="1506220">
                  <a:moveTo>
                    <a:pt x="1263713" y="1300734"/>
                  </a:moveTo>
                  <a:lnTo>
                    <a:pt x="1260665" y="1287678"/>
                  </a:lnTo>
                  <a:lnTo>
                    <a:pt x="1255814" y="1273009"/>
                  </a:lnTo>
                  <a:lnTo>
                    <a:pt x="1185748" y="1273009"/>
                  </a:lnTo>
                  <a:lnTo>
                    <a:pt x="1187831" y="1287919"/>
                  </a:lnTo>
                  <a:lnTo>
                    <a:pt x="1189316" y="1303197"/>
                  </a:lnTo>
                  <a:lnTo>
                    <a:pt x="1190231" y="1318793"/>
                  </a:lnTo>
                  <a:lnTo>
                    <a:pt x="1190536" y="1334630"/>
                  </a:lnTo>
                  <a:lnTo>
                    <a:pt x="1190244" y="1349946"/>
                  </a:lnTo>
                  <a:lnTo>
                    <a:pt x="1189405" y="1365021"/>
                  </a:lnTo>
                  <a:lnTo>
                    <a:pt x="1187970" y="1380045"/>
                  </a:lnTo>
                  <a:lnTo>
                    <a:pt x="1186065" y="1394269"/>
                  </a:lnTo>
                  <a:lnTo>
                    <a:pt x="1256563" y="1394269"/>
                  </a:lnTo>
                  <a:lnTo>
                    <a:pt x="1261097" y="1380045"/>
                  </a:lnTo>
                  <a:lnTo>
                    <a:pt x="1261160" y="1379816"/>
                  </a:lnTo>
                  <a:lnTo>
                    <a:pt x="1263713" y="1368437"/>
                  </a:lnTo>
                  <a:lnTo>
                    <a:pt x="1263713" y="1300734"/>
                  </a:lnTo>
                  <a:close/>
                </a:path>
              </a:pathLst>
            </a:custGeom>
            <a:solidFill>
              <a:srgbClr val="F7F1E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396" y="8226707"/>
            <a:ext cx="2563190" cy="164844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5842" y="5071090"/>
            <a:ext cx="6671309" cy="73469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51435" marR="5080" indent="-39370">
              <a:lnSpc>
                <a:spcPts val="2700"/>
              </a:lnSpc>
              <a:spcBef>
                <a:spcPts val="340"/>
              </a:spcBef>
              <a:tabLst>
                <a:tab pos="2038350" algn="l"/>
                <a:tab pos="2431415" algn="l"/>
                <a:tab pos="3059430" algn="l"/>
                <a:tab pos="4262120" algn="l"/>
                <a:tab pos="4788535" algn="l"/>
              </a:tabLst>
            </a:pP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605" b="1">
                <a:solidFill>
                  <a:srgbClr val="132D4B"/>
                </a:solidFill>
                <a:latin typeface="Calibri"/>
                <a:cs typeface="Calibri"/>
              </a:rPr>
              <a:t>W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55" b="1">
                <a:solidFill>
                  <a:srgbClr val="132D4B"/>
                </a:solidFill>
                <a:latin typeface="Calibri"/>
                <a:cs typeface="Calibri"/>
              </a:rPr>
              <a:t>V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0" b="1">
                <a:solidFill>
                  <a:srgbClr val="132D4B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8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C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132D4B"/>
                </a:solidFill>
                <a:latin typeface="Calibri"/>
                <a:cs typeface="Calibri"/>
              </a:rPr>
              <a:t>: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90" b="1">
                <a:solidFill>
                  <a:srgbClr val="132D4B"/>
                </a:solidFill>
                <a:latin typeface="Calibri"/>
                <a:cs typeface="Calibri"/>
              </a:rPr>
              <a:t>O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34" b="1">
                <a:solidFill>
                  <a:srgbClr val="132D4B"/>
                </a:solidFill>
                <a:latin typeface="Calibri"/>
                <a:cs typeface="Calibri"/>
              </a:rPr>
              <a:t>L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65" b="1">
                <a:solidFill>
                  <a:srgbClr val="132D4B"/>
                </a:solidFill>
                <a:latin typeface="Calibri"/>
                <a:cs typeface="Calibri"/>
              </a:rPr>
              <a:t>D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10" b="1">
                <a:solidFill>
                  <a:srgbClr val="132D4B"/>
                </a:solidFill>
                <a:latin typeface="Calibri"/>
                <a:cs typeface="Calibri"/>
              </a:rPr>
              <a:t>Y 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90" b="1">
                <a:solidFill>
                  <a:srgbClr val="132D4B"/>
                </a:solidFill>
                <a:latin typeface="Calibri"/>
                <a:cs typeface="Calibri"/>
              </a:rPr>
              <a:t>O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25" b="1">
                <a:solidFill>
                  <a:srgbClr val="132D4B"/>
                </a:solidFill>
                <a:latin typeface="Calibri"/>
                <a:cs typeface="Calibri"/>
              </a:rPr>
              <a:t>U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S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3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60" b="1">
                <a:solidFill>
                  <a:srgbClr val="132D4B"/>
                </a:solidFill>
                <a:latin typeface="Calibri"/>
                <a:cs typeface="Calibri"/>
              </a:rPr>
              <a:t>N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15" b="1">
                <a:solidFill>
                  <a:srgbClr val="132D4B"/>
                </a:solidFill>
                <a:latin typeface="Calibri"/>
                <a:cs typeface="Calibri"/>
              </a:rPr>
              <a:t>D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60" b="1">
                <a:solidFill>
                  <a:srgbClr val="132D4B"/>
                </a:solidFill>
                <a:latin typeface="Calibri"/>
                <a:cs typeface="Calibri"/>
              </a:rPr>
              <a:t>N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132D4B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185" b="1">
                <a:solidFill>
                  <a:srgbClr val="132D4B"/>
                </a:solidFill>
                <a:latin typeface="Calibri"/>
                <a:cs typeface="Calibri"/>
              </a:rPr>
              <a:t>M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85" b="1">
                <a:solidFill>
                  <a:srgbClr val="132D4B"/>
                </a:solidFill>
                <a:latin typeface="Calibri"/>
                <a:cs typeface="Calibri"/>
              </a:rPr>
              <a:t>L</a:t>
            </a:r>
            <a:r>
              <a:rPr dirty="0" sz="2400" b="1">
                <a:solidFill>
                  <a:srgbClr val="132D4B"/>
                </a:solidFill>
                <a:latin typeface="Calibri"/>
                <a:cs typeface="Calibri"/>
              </a:rPr>
              <a:t>	</a:t>
            </a:r>
            <a:r>
              <a:rPr dirty="0" sz="2400" spc="285" b="1">
                <a:solidFill>
                  <a:srgbClr val="132D4B"/>
                </a:solidFill>
                <a:latin typeface="Calibri"/>
                <a:cs typeface="Calibri"/>
              </a:rPr>
              <a:t>T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20" b="1">
                <a:solidFill>
                  <a:srgbClr val="132D4B"/>
                </a:solidFill>
                <a:latin typeface="Calibri"/>
                <a:cs typeface="Calibri"/>
              </a:rPr>
              <a:t>H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30" b="1">
                <a:solidFill>
                  <a:srgbClr val="132D4B"/>
                </a:solidFill>
                <a:latin typeface="Calibri"/>
                <a:cs typeface="Calibri"/>
              </a:rPr>
              <a:t>E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05" b="1">
                <a:solidFill>
                  <a:srgbClr val="132D4B"/>
                </a:solidFill>
                <a:latin typeface="Calibri"/>
                <a:cs typeface="Calibri"/>
              </a:rPr>
              <a:t>R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132D4B"/>
                </a:solidFill>
                <a:latin typeface="Calibri"/>
                <a:cs typeface="Calibri"/>
              </a:rPr>
              <a:t>A</a:t>
            </a:r>
            <a:r>
              <a:rPr dirty="0" sz="2400" spc="-14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470" b="1">
                <a:solidFill>
                  <a:srgbClr val="132D4B"/>
                </a:solidFill>
                <a:latin typeface="Calibri"/>
                <a:cs typeface="Calibri"/>
              </a:rPr>
              <a:t>P</a:t>
            </a:r>
            <a:r>
              <a:rPr dirty="0" sz="2400" spc="-14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2400" spc="310" b="1">
                <a:solidFill>
                  <a:srgbClr val="132D4B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algn="just" marL="12700" marR="5080">
              <a:lnSpc>
                <a:spcPts val="960"/>
              </a:lnSpc>
              <a:spcBef>
                <a:spcPts val="10"/>
              </a:spcBef>
            </a:pPr>
            <a:r>
              <a:rPr dirty="0" spc="10"/>
              <a:t>Funded</a:t>
            </a:r>
            <a:r>
              <a:rPr dirty="0" spc="114"/>
              <a:t> </a:t>
            </a:r>
            <a:r>
              <a:rPr dirty="0" spc="10"/>
              <a:t>by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14"/>
              <a:t> </a:t>
            </a:r>
            <a:r>
              <a:rPr dirty="0" spc="10"/>
              <a:t>European</a:t>
            </a:r>
            <a:r>
              <a:rPr dirty="0" spc="120"/>
              <a:t> </a:t>
            </a:r>
            <a:r>
              <a:rPr dirty="0" spc="10"/>
              <a:t>Union.</a:t>
            </a:r>
            <a:r>
              <a:rPr dirty="0" spc="120"/>
              <a:t> </a:t>
            </a:r>
            <a:r>
              <a:rPr dirty="0" spc="10"/>
              <a:t>Views</a:t>
            </a:r>
            <a:r>
              <a:rPr dirty="0" spc="114"/>
              <a:t> </a:t>
            </a:r>
            <a:r>
              <a:rPr dirty="0" spc="10"/>
              <a:t>and</a:t>
            </a:r>
            <a:r>
              <a:rPr dirty="0" spc="120"/>
              <a:t> </a:t>
            </a:r>
            <a:r>
              <a:rPr dirty="0" spc="10"/>
              <a:t>opinions</a:t>
            </a:r>
            <a:r>
              <a:rPr dirty="0" spc="120"/>
              <a:t> </a:t>
            </a:r>
            <a:r>
              <a:rPr dirty="0" spc="10"/>
              <a:t>expressed</a:t>
            </a:r>
            <a:r>
              <a:rPr dirty="0" spc="114"/>
              <a:t> </a:t>
            </a:r>
            <a:r>
              <a:rPr dirty="0" spc="10"/>
              <a:t>are</a:t>
            </a:r>
            <a:r>
              <a:rPr dirty="0" spc="120"/>
              <a:t> </a:t>
            </a:r>
            <a:r>
              <a:rPr dirty="0" spc="10"/>
              <a:t>however</a:t>
            </a:r>
            <a:r>
              <a:rPr dirty="0" spc="120"/>
              <a:t> </a:t>
            </a:r>
            <a:r>
              <a:rPr dirty="0" spc="10"/>
              <a:t>those</a:t>
            </a:r>
            <a:r>
              <a:rPr dirty="0" spc="114"/>
              <a:t> </a:t>
            </a:r>
            <a:r>
              <a:rPr dirty="0" spc="10"/>
              <a:t>of</a:t>
            </a:r>
            <a:r>
              <a:rPr dirty="0" spc="120"/>
              <a:t> </a:t>
            </a:r>
            <a:r>
              <a:rPr dirty="0" spc="10"/>
              <a:t>the</a:t>
            </a:r>
            <a:r>
              <a:rPr dirty="0" spc="120"/>
              <a:t> </a:t>
            </a:r>
            <a:r>
              <a:rPr dirty="0" spc="10"/>
              <a:t>author(s)</a:t>
            </a:r>
            <a:r>
              <a:rPr dirty="0" spc="114"/>
              <a:t> </a:t>
            </a:r>
            <a:r>
              <a:rPr dirty="0" spc="-20"/>
              <a:t>only</a:t>
            </a:r>
            <a:r>
              <a:rPr dirty="0" spc="500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/>
              <a:t>do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9"/>
              <a:t> </a:t>
            </a:r>
            <a:r>
              <a:rPr dirty="0"/>
              <a:t>necessarily</a:t>
            </a:r>
            <a:r>
              <a:rPr dirty="0" spc="229"/>
              <a:t> </a:t>
            </a:r>
            <a:r>
              <a:rPr dirty="0"/>
              <a:t>reflect</a:t>
            </a:r>
            <a:r>
              <a:rPr dirty="0" spc="229"/>
              <a:t> </a:t>
            </a:r>
            <a:r>
              <a:rPr dirty="0"/>
              <a:t>those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 spc="50"/>
              <a:t>Union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European</a:t>
            </a:r>
            <a:r>
              <a:rPr dirty="0" spc="229"/>
              <a:t> </a:t>
            </a:r>
            <a:r>
              <a:rPr dirty="0"/>
              <a:t>Education</a:t>
            </a:r>
            <a:r>
              <a:rPr dirty="0" spc="229"/>
              <a:t> </a:t>
            </a:r>
            <a:r>
              <a:rPr dirty="0"/>
              <a:t>and</a:t>
            </a:r>
            <a:r>
              <a:rPr dirty="0" spc="229"/>
              <a:t> </a:t>
            </a:r>
            <a:r>
              <a:rPr dirty="0" spc="-10"/>
              <a:t>Culture</a:t>
            </a:r>
            <a:r>
              <a:rPr dirty="0" spc="500"/>
              <a:t> </a:t>
            </a:r>
            <a:r>
              <a:rPr dirty="0"/>
              <a:t>Executive</a:t>
            </a:r>
            <a:r>
              <a:rPr dirty="0" spc="125"/>
              <a:t> </a:t>
            </a:r>
            <a:r>
              <a:rPr dirty="0"/>
              <a:t>Agency</a:t>
            </a:r>
            <a:r>
              <a:rPr dirty="0" spc="130"/>
              <a:t> </a:t>
            </a:r>
            <a:r>
              <a:rPr dirty="0"/>
              <a:t>(EACEA).</a:t>
            </a:r>
            <a:r>
              <a:rPr dirty="0" spc="125"/>
              <a:t> </a:t>
            </a:r>
            <a:r>
              <a:rPr dirty="0"/>
              <a:t>Neither</a:t>
            </a:r>
            <a:r>
              <a:rPr dirty="0" spc="13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European</a:t>
            </a:r>
            <a:r>
              <a:rPr dirty="0" spc="130"/>
              <a:t> </a:t>
            </a:r>
            <a:r>
              <a:rPr dirty="0" spc="50"/>
              <a:t>Union</a:t>
            </a:r>
            <a:r>
              <a:rPr dirty="0" spc="125"/>
              <a:t> </a:t>
            </a:r>
            <a:r>
              <a:rPr dirty="0"/>
              <a:t>nor</a:t>
            </a:r>
            <a:r>
              <a:rPr dirty="0" spc="130"/>
              <a:t> </a:t>
            </a:r>
            <a:r>
              <a:rPr dirty="0"/>
              <a:t>EACEA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130"/>
              <a:t> </a:t>
            </a:r>
            <a:r>
              <a:rPr dirty="0"/>
              <a:t>be</a:t>
            </a:r>
            <a:r>
              <a:rPr dirty="0" spc="130"/>
              <a:t> </a:t>
            </a:r>
            <a:r>
              <a:rPr dirty="0"/>
              <a:t>held</a:t>
            </a:r>
            <a:r>
              <a:rPr dirty="0" spc="125"/>
              <a:t> </a:t>
            </a:r>
            <a:r>
              <a:rPr dirty="0"/>
              <a:t>responsible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-10"/>
              <a:t>them.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42719" y="166081"/>
            <a:ext cx="2677160" cy="47180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313690">
              <a:lnSpc>
                <a:spcPct val="100000"/>
              </a:lnSpc>
              <a:spcBef>
                <a:spcPts val="370"/>
              </a:spcBef>
            </a:pPr>
            <a:r>
              <a:rPr dirty="0" sz="1800" spc="-70" b="1">
                <a:solidFill>
                  <a:srgbClr val="132D4B"/>
                </a:solidFill>
                <a:latin typeface="Verdana"/>
                <a:cs typeface="Verdana"/>
              </a:rPr>
              <a:t>N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E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240" b="1">
                <a:solidFill>
                  <a:srgbClr val="132D4B"/>
                </a:solidFill>
                <a:latin typeface="Verdana"/>
                <a:cs typeface="Verdana"/>
              </a:rPr>
              <a:t>W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S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100" b="1">
                <a:solidFill>
                  <a:srgbClr val="132D4B"/>
                </a:solidFill>
                <a:latin typeface="Verdana"/>
                <a:cs typeface="Verdana"/>
              </a:rPr>
              <a:t>L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132D4B"/>
                </a:solidFill>
                <a:latin typeface="Verdana"/>
                <a:cs typeface="Verdana"/>
              </a:rPr>
              <a:t>E</a:t>
            </a:r>
            <a:r>
              <a:rPr dirty="0" sz="1800" spc="-335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350" b="1">
                <a:solidFill>
                  <a:srgbClr val="132D4B"/>
                </a:solidFill>
                <a:latin typeface="Verdana"/>
                <a:cs typeface="Verdana"/>
              </a:rPr>
              <a:t>TTE</a:t>
            </a:r>
            <a:r>
              <a:rPr dirty="0" sz="1800" spc="-330" b="1">
                <a:solidFill>
                  <a:srgbClr val="132D4B"/>
                </a:solidFill>
                <a:latin typeface="Verdana"/>
                <a:cs typeface="Verdana"/>
              </a:rPr>
              <a:t> </a:t>
            </a:r>
            <a:r>
              <a:rPr dirty="0" sz="1800" spc="160" b="1">
                <a:solidFill>
                  <a:srgbClr val="132D4B"/>
                </a:solidFill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5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90">
                <a:solidFill>
                  <a:srgbClr val="408BA3"/>
                </a:solidFill>
                <a:latin typeface="Lucida Sans Unicode"/>
                <a:cs typeface="Lucida Sans Unicode"/>
              </a:rPr>
              <a:t>1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408BA3"/>
                </a:solidFill>
                <a:latin typeface="Lucida Sans Unicode"/>
                <a:cs typeface="Lucida Sans Unicode"/>
              </a:rPr>
              <a:t>D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02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65">
                <a:solidFill>
                  <a:srgbClr val="408BA3"/>
                </a:solidFill>
                <a:latin typeface="Lucida Sans Unicode"/>
                <a:cs typeface="Lucida Sans Unicode"/>
              </a:rPr>
              <a:t>K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408BA3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90">
                <a:solidFill>
                  <a:srgbClr val="408BA3"/>
                </a:solidFill>
                <a:latin typeface="Lucida Sans Unicode"/>
                <a:cs typeface="Lucida Sans Unicode"/>
              </a:rPr>
              <a:t>1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80">
                <a:solidFill>
                  <a:srgbClr val="408BA3"/>
                </a:solidFill>
                <a:latin typeface="Lucida Sans Unicode"/>
                <a:cs typeface="Lucida Sans Unicode"/>
              </a:rPr>
              <a:t>0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V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T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408BA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229">
                <a:solidFill>
                  <a:srgbClr val="408BA3"/>
                </a:solidFill>
                <a:latin typeface="Lucida Sans Unicode"/>
                <a:cs typeface="Lucida Sans Unicode"/>
              </a:rPr>
              <a:t>0003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408BA3"/>
                </a:solidFill>
                <a:latin typeface="Lucida Sans Unicode"/>
                <a:cs typeface="Lucida Sans Unicode"/>
              </a:rPr>
              <a:t>5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65">
                <a:solidFill>
                  <a:srgbClr val="408BA3"/>
                </a:solidFill>
                <a:latin typeface="Lucida Sans Unicode"/>
                <a:cs typeface="Lucida Sans Unicode"/>
              </a:rPr>
              <a:t>03</a:t>
            </a:r>
            <a:r>
              <a:rPr dirty="0" sz="800" spc="-125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80">
                <a:solidFill>
                  <a:srgbClr val="408BA3"/>
                </a:solidFill>
                <a:latin typeface="Lucida Sans Unicode"/>
                <a:cs typeface="Lucida Sans Unicode"/>
              </a:rPr>
              <a:t>4</a:t>
            </a:r>
            <a:r>
              <a:rPr dirty="0" sz="800" spc="-120">
                <a:solidFill>
                  <a:srgbClr val="408B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408BA3"/>
                </a:solidFill>
                <a:latin typeface="Lucida Sans Unicode"/>
                <a:cs typeface="Lucida Sans Unicode"/>
              </a:rPr>
              <a:t>2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002" y="5848129"/>
            <a:ext cx="3603625" cy="2308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14"/>
              </a:spcBef>
              <a:tabLst>
                <a:tab pos="1581150" algn="l"/>
                <a:tab pos="2602865" algn="l"/>
              </a:tabLst>
            </a:pP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W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S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V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E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2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M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P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R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O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J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E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endParaRPr sz="16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600">
              <a:latin typeface="Consolas"/>
              <a:cs typeface="Consolas"/>
            </a:endParaRPr>
          </a:p>
          <a:p>
            <a:pPr algn="just" marL="12700" marR="416559">
              <a:lnSpc>
                <a:spcPct val="156300"/>
              </a:lnSpc>
            </a:pP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Reflecting</a:t>
            </a:r>
            <a:r>
              <a:rPr dirty="0" sz="1000" spc="409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on</a:t>
            </a:r>
            <a:r>
              <a:rPr dirty="0" sz="1000" spc="4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4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132D4B"/>
                </a:solidFill>
                <a:latin typeface="Calibri"/>
                <a:cs typeface="Calibri"/>
              </a:rPr>
              <a:t>progress</a:t>
            </a:r>
            <a:r>
              <a:rPr dirty="0" sz="1000" spc="409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70" b="1">
                <a:solidFill>
                  <a:srgbClr val="132D4B"/>
                </a:solidFill>
                <a:latin typeface="Calibri"/>
                <a:cs typeface="Calibri"/>
              </a:rPr>
              <a:t>made</a:t>
            </a:r>
            <a:r>
              <a:rPr dirty="0" sz="1000" spc="4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since</a:t>
            </a:r>
            <a:r>
              <a:rPr dirty="0" sz="1000" spc="41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132D4B"/>
                </a:solidFill>
                <a:latin typeface="Calibri"/>
                <a:cs typeface="Calibri"/>
              </a:rPr>
              <a:t>the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kick-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off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meeting,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the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partnership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95" b="1">
                <a:solidFill>
                  <a:srgbClr val="132D4B"/>
                </a:solidFill>
                <a:latin typeface="Calibri"/>
                <a:cs typeface="Calibri"/>
              </a:rPr>
              <a:t>is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 confident that</a:t>
            </a:r>
            <a:r>
              <a:rPr dirty="0" sz="1000" spc="340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Pawsitive</a:t>
            </a:r>
            <a:r>
              <a:rPr dirty="0" sz="1000" spc="34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Impact</a:t>
            </a:r>
            <a:r>
              <a:rPr dirty="0" sz="1000" spc="34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90" b="1">
                <a:solidFill>
                  <a:srgbClr val="132D4B"/>
                </a:solidFill>
                <a:latin typeface="Calibri"/>
                <a:cs typeface="Calibri"/>
              </a:rPr>
              <a:t>will</a:t>
            </a:r>
            <a:r>
              <a:rPr dirty="0" sz="1000" spc="34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generate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meaningful</a:t>
            </a:r>
            <a:r>
              <a:rPr dirty="0" sz="1000" spc="36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36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innovative</a:t>
            </a:r>
            <a:r>
              <a:rPr dirty="0" sz="1000" spc="365" b="1">
                <a:solidFill>
                  <a:srgbClr val="132D4B"/>
                </a:solidFill>
                <a:latin typeface="Calibri"/>
                <a:cs typeface="Calibri"/>
              </a:rPr>
              <a:t> 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outcomes,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benefiting</a:t>
            </a:r>
            <a:r>
              <a:rPr dirty="0" sz="1000" spc="200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35" b="1">
                <a:solidFill>
                  <a:srgbClr val="132D4B"/>
                </a:solidFill>
                <a:latin typeface="Calibri"/>
                <a:cs typeface="Calibri"/>
              </a:rPr>
              <a:t>both</a:t>
            </a:r>
            <a:r>
              <a:rPr dirty="0" sz="1000" spc="204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communities</a:t>
            </a:r>
            <a:r>
              <a:rPr dirty="0" sz="1000" spc="204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and</a:t>
            </a:r>
            <a:r>
              <a:rPr dirty="0" sz="1000" spc="204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animals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while</a:t>
            </a:r>
            <a:r>
              <a:rPr dirty="0" sz="1000" spc="409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45" b="1">
                <a:solidFill>
                  <a:srgbClr val="132D4B"/>
                </a:solidFill>
                <a:latin typeface="Calibri"/>
                <a:cs typeface="Calibri"/>
              </a:rPr>
              <a:t>promoting</a:t>
            </a:r>
            <a:r>
              <a:rPr dirty="0" sz="1000" spc="41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50" b="1">
                <a:solidFill>
                  <a:srgbClr val="132D4B"/>
                </a:solidFill>
                <a:latin typeface="Calibri"/>
                <a:cs typeface="Calibri"/>
              </a:rPr>
              <a:t>more</a:t>
            </a:r>
            <a:r>
              <a:rPr dirty="0" sz="1000" spc="41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responsible</a:t>
            </a:r>
            <a:r>
              <a:rPr dirty="0" sz="1000" spc="415" b="1">
                <a:solidFill>
                  <a:srgbClr val="132D4B"/>
                </a:solidFill>
                <a:latin typeface="Calibri"/>
                <a:cs typeface="Calibri"/>
              </a:rPr>
              <a:t>  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and </a:t>
            </a:r>
            <a:r>
              <a:rPr dirty="0" sz="1000" spc="120" b="1">
                <a:solidFill>
                  <a:srgbClr val="132D4B"/>
                </a:solidFill>
                <a:latin typeface="Calibri"/>
                <a:cs typeface="Calibri"/>
              </a:rPr>
              <a:t>inclusive </a:t>
            </a:r>
            <a:r>
              <a:rPr dirty="0" sz="1000" spc="130" b="1">
                <a:solidFill>
                  <a:srgbClr val="132D4B"/>
                </a:solidFill>
                <a:latin typeface="Calibri"/>
                <a:cs typeface="Calibri"/>
              </a:rPr>
              <a:t>tourism</a:t>
            </a:r>
            <a:r>
              <a:rPr dirty="0" sz="1000" spc="125" b="1">
                <a:solidFill>
                  <a:srgbClr val="132D4B"/>
                </a:solidFill>
                <a:latin typeface="Calibri"/>
                <a:cs typeface="Calibri"/>
              </a:rPr>
              <a:t> </a:t>
            </a:r>
            <a:r>
              <a:rPr dirty="0" sz="1000" spc="110" b="1">
                <a:solidFill>
                  <a:srgbClr val="132D4B"/>
                </a:solidFill>
                <a:latin typeface="Calibri"/>
                <a:cs typeface="Calibri"/>
              </a:rPr>
              <a:t>practices.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8013" y="5848129"/>
            <a:ext cx="2618740" cy="2717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88365" algn="l"/>
                <a:tab pos="1471930" algn="l"/>
                <a:tab pos="1909445" algn="l"/>
              </a:tabLst>
            </a:pP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K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C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K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S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O</a:t>
            </a:r>
            <a:r>
              <a:rPr dirty="0" sz="1600" spc="-62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F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F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2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N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	I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T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A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b="1">
                <a:solidFill>
                  <a:srgbClr val="408BA3"/>
                </a:solidFill>
                <a:latin typeface="Consolas"/>
                <a:cs typeface="Consolas"/>
              </a:rPr>
              <a:t>L</a:t>
            </a:r>
            <a:r>
              <a:rPr dirty="0" sz="1600" spc="-615" b="1">
                <a:solidFill>
                  <a:srgbClr val="408BA3"/>
                </a:solidFill>
                <a:latin typeface="Consolas"/>
                <a:cs typeface="Consolas"/>
              </a:rPr>
              <a:t> </a:t>
            </a:r>
            <a:r>
              <a:rPr dirty="0" sz="1600" spc="-50" b="1">
                <a:solidFill>
                  <a:srgbClr val="408BA3"/>
                </a:solidFill>
                <a:latin typeface="Consolas"/>
                <a:cs typeface="Consolas"/>
              </a:rPr>
              <a:t>Y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6268" y="6612759"/>
            <a:ext cx="2811145" cy="3382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500">
              <a:latin typeface="Times New Roman"/>
              <a:cs typeface="Times New Roman"/>
            </a:endParaRPr>
          </a:p>
          <a:p>
            <a:pPr marL="734060" marR="341630">
              <a:lnSpc>
                <a:spcPct val="254700"/>
              </a:lnSpc>
            </a:pPr>
            <a:r>
              <a:rPr dirty="0" u="heavy" sz="1500" b="1">
                <a:solidFill>
                  <a:srgbClr val="F7F1EB"/>
                </a:solidFill>
                <a:uFill>
                  <a:solidFill>
                    <a:srgbClr val="F7F1EB"/>
                  </a:solidFill>
                </a:uFill>
                <a:latin typeface="Consolas"/>
                <a:cs typeface="Consolas"/>
                <a:hlinkClick r:id="rId4"/>
              </a:rPr>
              <a:t>Pawsitive</a:t>
            </a:r>
            <a:r>
              <a:rPr dirty="0" u="heavy" sz="1500" spc="180" b="1">
                <a:solidFill>
                  <a:srgbClr val="F7F1EB"/>
                </a:solidFill>
                <a:uFill>
                  <a:solidFill>
                    <a:srgbClr val="F7F1EB"/>
                  </a:solidFill>
                </a:uFill>
                <a:latin typeface="Consolas"/>
                <a:cs typeface="Consolas"/>
                <a:hlinkClick r:id="rId4"/>
              </a:rPr>
              <a:t> </a:t>
            </a:r>
            <a:r>
              <a:rPr dirty="0" u="heavy" sz="1500" spc="-10" b="1">
                <a:solidFill>
                  <a:srgbClr val="F7F1EB"/>
                </a:solidFill>
                <a:uFill>
                  <a:solidFill>
                    <a:srgbClr val="F7F1EB"/>
                  </a:solidFill>
                </a:uFill>
                <a:latin typeface="Consolas"/>
                <a:cs typeface="Consolas"/>
                <a:hlinkClick r:id="rId4"/>
              </a:rPr>
              <a:t>Impact</a:t>
            </a:r>
            <a:r>
              <a:rPr dirty="0" u="none" sz="1500" spc="-10" b="1">
                <a:solidFill>
                  <a:srgbClr val="F7F1EB"/>
                </a:solidFill>
                <a:latin typeface="Consolas"/>
                <a:cs typeface="Consolas"/>
              </a:rPr>
              <a:t> </a:t>
            </a:r>
            <a:r>
              <a:rPr dirty="0" u="heavy" sz="1500" spc="-10" b="1">
                <a:solidFill>
                  <a:srgbClr val="F7F1EB"/>
                </a:solidFill>
                <a:uFill>
                  <a:solidFill>
                    <a:srgbClr val="F7F1EB"/>
                  </a:solidFill>
                </a:uFill>
                <a:latin typeface="Consolas"/>
                <a:cs typeface="Consolas"/>
                <a:hlinkClick r:id="rId5"/>
              </a:rPr>
              <a:t>pawsitiverasmus</a:t>
            </a:r>
            <a:endParaRPr sz="15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5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5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500">
              <a:latin typeface="Consolas"/>
              <a:cs typeface="Consolas"/>
            </a:endParaRPr>
          </a:p>
          <a:p>
            <a:pPr marL="207010">
              <a:lnSpc>
                <a:spcPct val="100000"/>
              </a:lnSpc>
              <a:spcBef>
                <a:spcPts val="5"/>
              </a:spcBef>
            </a:pPr>
            <a:r>
              <a:rPr dirty="0" u="heavy" sz="1500" spc="-10" b="1">
                <a:solidFill>
                  <a:srgbClr val="F7F1EB"/>
                </a:solidFill>
                <a:uFill>
                  <a:solidFill>
                    <a:srgbClr val="F7F1EB"/>
                  </a:solidFill>
                </a:uFill>
                <a:latin typeface="Consolas"/>
                <a:cs typeface="Consolas"/>
                <a:hlinkClick r:id="rId6"/>
              </a:rPr>
              <a:t>www.pawsitiveimpact.eu</a:t>
            </a:r>
            <a:endParaRPr sz="15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F1E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Nihan Memet</dc:creator>
  <cp:keywords>DAHIhsLWivM,BAFSIWbwygs,0</cp:keywords>
  <dc:title>Pawsitive Newsletter 1</dc:title>
  <dcterms:created xsi:type="dcterms:W3CDTF">2026-05-04T13:44:53Z</dcterms:created>
  <dcterms:modified xsi:type="dcterms:W3CDTF">2026-05-04T13:44:53Z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2026-05-02T00:00:00Z</vt:filetime>
  </property>
  <property fmtid="{D5CDD505-2E9C-101B-9397-08002B2CF9AE}" pid="3" name="Creator">
    <vt:lpwstr>Canva</vt:lpwstr>
  </property>
  <property fmtid="{D5CDD505-2E9C-101B-9397-08002B2CF9AE}" pid="4" name="LastSaved">
    <vt:filetime>2026-05-04T00:00:00Z</vt:filetime>
  </property>
  <property fmtid="{D5CDD505-2E9C-101B-9397-08002B2CF9AE}" pid="5" name="Producer">
    <vt:lpwstr>Canva</vt:lpwstr>
  </property>
</Properties>
</file>